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7" r:id="rId3"/>
  </p:sldMasterIdLst>
  <p:notesMasterIdLst>
    <p:notesMasterId r:id="rId42"/>
  </p:notesMasterIdLst>
  <p:sldIdLst>
    <p:sldId id="256" r:id="rId4"/>
    <p:sldId id="311" r:id="rId5"/>
    <p:sldId id="263" r:id="rId6"/>
    <p:sldId id="276" r:id="rId7"/>
    <p:sldId id="312" r:id="rId8"/>
    <p:sldId id="313" r:id="rId9"/>
    <p:sldId id="314" r:id="rId10"/>
    <p:sldId id="417" r:id="rId11"/>
    <p:sldId id="418" r:id="rId12"/>
    <p:sldId id="419" r:id="rId13"/>
    <p:sldId id="315" r:id="rId14"/>
    <p:sldId id="420" r:id="rId15"/>
    <p:sldId id="421" r:id="rId16"/>
    <p:sldId id="422" r:id="rId17"/>
    <p:sldId id="423" r:id="rId18"/>
    <p:sldId id="424" r:id="rId19"/>
    <p:sldId id="425" r:id="rId20"/>
    <p:sldId id="264" r:id="rId21"/>
    <p:sldId id="290" r:id="rId22"/>
    <p:sldId id="428" r:id="rId23"/>
    <p:sldId id="429" r:id="rId24"/>
    <p:sldId id="445" r:id="rId25"/>
    <p:sldId id="430" r:id="rId26"/>
    <p:sldId id="441" r:id="rId27"/>
    <p:sldId id="442" r:id="rId28"/>
    <p:sldId id="443" r:id="rId29"/>
    <p:sldId id="431" r:id="rId30"/>
    <p:sldId id="444" r:id="rId31"/>
    <p:sldId id="432" r:id="rId32"/>
    <p:sldId id="433" r:id="rId33"/>
    <p:sldId id="434" r:id="rId34"/>
    <p:sldId id="435" r:id="rId35"/>
    <p:sldId id="436" r:id="rId36"/>
    <p:sldId id="437" r:id="rId37"/>
    <p:sldId id="438" r:id="rId38"/>
    <p:sldId id="439" r:id="rId39"/>
    <p:sldId id="440" r:id="rId40"/>
    <p:sldId id="446"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01786E-335C-4C63-BCF1-90601BBFED38}" v="45" dt="2019-10-07T20:01:24.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61"/>
    <p:restoredTop sz="93685"/>
  </p:normalViewPr>
  <p:slideViewPr>
    <p:cSldViewPr>
      <p:cViewPr varScale="1">
        <p:scale>
          <a:sx n="103" d="100"/>
          <a:sy n="103" d="100"/>
        </p:scale>
        <p:origin x="1638" y="10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3A25DF-298F-2F48-9812-E0BE0E8CF350}" type="datetimeFigureOut">
              <a:rPr lang="en-US"/>
              <a:pPr/>
              <a:t>10/8/2019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F8C76D-B8B4-7141-8CD9-2D10AD4E5F53}" type="slidenum">
              <a:rPr/>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70472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3888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35966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7927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16792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id="{1F0F02C8-2237-5540-AFC8-8F1AD8227D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FFBBD55A-E40C-9440-A121-7B8A8809800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140291" name="Rectangle 2">
            <a:extLst>
              <a:ext uri="{FF2B5EF4-FFF2-40B4-BE49-F238E27FC236}">
                <a16:creationId xmlns:a16="http://schemas.microsoft.com/office/drawing/2014/main" id="{F3F79278-9E88-5F4E-BC2F-0F4800615312}"/>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0292" name="Rectangle 3">
            <a:extLst>
              <a:ext uri="{FF2B5EF4-FFF2-40B4-BE49-F238E27FC236}">
                <a16:creationId xmlns:a16="http://schemas.microsoft.com/office/drawing/2014/main" id="{21F48FF0-18B5-1346-B48A-CA9D3A4464E0}"/>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\nabla \times (\frac{D}{Dt} \vec V_h) = \nabla \times (-f \hat k \times \vec V_h) - \nabla \times (\nabla_p \Phi)</a:t>
            </a:r>
          </a:p>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51398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FD3D0A89-E3E0-5D4A-B9A5-FD93B7E79D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BF78DC47-3A49-AF4C-B388-C756EC305C03}"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141315" name="Rectangle 2">
            <a:extLst>
              <a:ext uri="{FF2B5EF4-FFF2-40B4-BE49-F238E27FC236}">
                <a16:creationId xmlns:a16="http://schemas.microsoft.com/office/drawing/2014/main" id="{07FBA9FA-CF56-7E44-9D57-6584FA71CC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a:extLst>
              <a:ext uri="{FF2B5EF4-FFF2-40B4-BE49-F238E27FC236}">
                <a16:creationId xmlns:a16="http://schemas.microsoft.com/office/drawing/2014/main" id="{A33E490C-07FE-BA42-B08C-C4BE3E3E7A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396601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6804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5880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03103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3210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7819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72943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4249563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437870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28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3677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91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893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0171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86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0916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08633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2788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276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9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3452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68BBBB2-C3BC-C14D-8B2A-051F4388CABE}"/>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3" name="Rectangle 5">
            <a:extLst>
              <a:ext uri="{FF2B5EF4-FFF2-40B4-BE49-F238E27FC236}">
                <a16:creationId xmlns:a16="http://schemas.microsoft.com/office/drawing/2014/main" id="{D3E67EE2-6141-E54A-AD0F-AB44E98A1588}"/>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Rectangle 6">
            <a:extLst>
              <a:ext uri="{FF2B5EF4-FFF2-40B4-BE49-F238E27FC236}">
                <a16:creationId xmlns:a16="http://schemas.microsoft.com/office/drawing/2014/main" id="{F6D1C034-087D-084B-BBF8-3E195EE648B0}"/>
              </a:ext>
            </a:extLst>
          </p:cNvPr>
          <p:cNvSpPr>
            <a:spLocks noGrp="1" noChangeArrowheads="1"/>
          </p:cNvSpPr>
          <p:nvPr>
            <p:ph type="sldNum" sz="quarter" idx="12"/>
          </p:nvPr>
        </p:nvSpPr>
        <p:spPr/>
        <p:txBody>
          <a:bodyPr/>
          <a:lstStyle>
            <a:lvl1pPr eaLnBrk="1" hangingPunct="1">
              <a:defRPr/>
            </a:lvl1pPr>
          </a:lstStyle>
          <a:p>
            <a:fld id="{5E19CC03-1020-D24B-9A4C-6A4886BB6034}" type="slidenum">
              <a:rPr lang="en-US" altLang="en-US"/>
              <a:pPr/>
              <a:t>‹#›</a:t>
            </a:fld>
            <a:endParaRPr lang="en-US" altLang="en-US"/>
          </a:p>
        </p:txBody>
      </p:sp>
    </p:spTree>
    <p:extLst>
      <p:ext uri="{BB962C8B-B14F-4D97-AF65-F5344CB8AC3E}">
        <p14:creationId xmlns:p14="http://schemas.microsoft.com/office/powerpoint/2010/main" val="2681769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FED2F64-D734-1E42-B1A3-7B8C01A2294E}"/>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Rectangle 5">
            <a:extLst>
              <a:ext uri="{FF2B5EF4-FFF2-40B4-BE49-F238E27FC236}">
                <a16:creationId xmlns:a16="http://schemas.microsoft.com/office/drawing/2014/main" id="{428141F2-8509-2B49-8C91-6F6805CEE6A2}"/>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Rectangle 6">
            <a:extLst>
              <a:ext uri="{FF2B5EF4-FFF2-40B4-BE49-F238E27FC236}">
                <a16:creationId xmlns:a16="http://schemas.microsoft.com/office/drawing/2014/main" id="{DE44ADA5-7B59-AD4F-A4A2-1D4BB23C1224}"/>
              </a:ext>
            </a:extLst>
          </p:cNvPr>
          <p:cNvSpPr>
            <a:spLocks noGrp="1" noChangeArrowheads="1"/>
          </p:cNvSpPr>
          <p:nvPr>
            <p:ph type="sldNum" sz="quarter" idx="12"/>
          </p:nvPr>
        </p:nvSpPr>
        <p:spPr/>
        <p:txBody>
          <a:bodyPr/>
          <a:lstStyle>
            <a:lvl1pPr eaLnBrk="1" hangingPunct="1">
              <a:defRPr/>
            </a:lvl1pPr>
          </a:lstStyle>
          <a:p>
            <a:fld id="{D9ECA8B3-6AA7-9547-BE3C-38ED9699BA14}" type="slidenum">
              <a:rPr lang="en-US" altLang="en-US"/>
              <a:pPr/>
              <a:t>‹#›</a:t>
            </a:fld>
            <a:endParaRPr lang="en-US" altLang="en-US"/>
          </a:p>
        </p:txBody>
      </p:sp>
    </p:spTree>
    <p:extLst>
      <p:ext uri="{BB962C8B-B14F-4D97-AF65-F5344CB8AC3E}">
        <p14:creationId xmlns:p14="http://schemas.microsoft.com/office/powerpoint/2010/main" val="260135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150193-55E4-421C-9F92-3304CC3C3F97}" type="datetimeFigureOut">
              <a:rPr lang="en-US" smtClean="0"/>
              <a:pPr/>
              <a:t>10/8/2019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1330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150193-55E4-421C-9F92-3304CC3C3F97}" type="datetimeFigureOut">
              <a:rPr lang="en-US" smtClean="0"/>
              <a:pPr/>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98624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150193-55E4-421C-9F92-3304CC3C3F97}" type="datetimeFigureOut">
              <a:rPr lang="en-US" smtClean="0"/>
              <a:pPr/>
              <a:t>10/8/2019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21315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150193-55E4-421C-9F92-3304CC3C3F97}" type="datetimeFigureOut">
              <a:rPr lang="en-US" smtClean="0"/>
              <a:pPr/>
              <a:t>10/8/2019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398270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50193-55E4-421C-9F92-3304CC3C3F97}" type="datetimeFigureOut">
              <a:rPr lang="en-US" smtClean="0"/>
              <a:pPr/>
              <a:t>10/8/2019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58363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66763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72304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50193-55E4-421C-9F92-3304CC3C3F97}" type="datetimeFigureOut">
              <a:rPr lang="en-US" smtClean="0"/>
              <a:pPr/>
              <a:t>10/8/2019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C0FFA-BE8E-41F8-BD21-CB7126B7DA14}" type="slidenum">
              <a:rPr lang="en-US" smtClean="0"/>
              <a:pPr/>
              <a:t>‹#›</a:t>
            </a:fld>
            <a:endParaRPr lang="en-US"/>
          </a:p>
        </p:txBody>
      </p:sp>
    </p:spTree>
    <p:extLst>
      <p:ext uri="{BB962C8B-B14F-4D97-AF65-F5344CB8AC3E}">
        <p14:creationId xmlns:p14="http://schemas.microsoft.com/office/powerpoint/2010/main" val="3796172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890759"/>
      </p:ext>
    </p:extLst>
  </p:cSld>
  <p:clrMap bg1="dk2" tx1="lt1" bg2="dk1"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8945ECDA-7BEC-A241-ADFB-9215946AE1FF}"/>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id="{159C19F4-DF21-324D-89AC-96CC35E47E0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69D84CFC-9474-F949-BB9F-D5295E44510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29" name="Rectangle 5">
            <a:extLst>
              <a:ext uri="{FF2B5EF4-FFF2-40B4-BE49-F238E27FC236}">
                <a16:creationId xmlns:a16="http://schemas.microsoft.com/office/drawing/2014/main" id="{85DCA7E6-5BA6-D64E-94FF-102405BEABE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30" name="Rectangle 6">
            <a:extLst>
              <a:ext uri="{FF2B5EF4-FFF2-40B4-BE49-F238E27FC236}">
                <a16:creationId xmlns:a16="http://schemas.microsoft.com/office/drawing/2014/main" id="{1657A112-41F9-3F4A-ADDE-363D65384508}"/>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defRPr>
            </a:lvl1pPr>
          </a:lstStyle>
          <a:p>
            <a:fld id="{9255A7E7-BBE6-B24B-B29A-9170FFB87AC5}" type="slidenum">
              <a:rPr lang="en-US" altLang="en-US"/>
              <a:pPr/>
              <a:t>‹#›</a:t>
            </a:fld>
            <a:endParaRPr lang="en-US" altLang="en-US"/>
          </a:p>
        </p:txBody>
      </p:sp>
    </p:spTree>
    <p:extLst>
      <p:ext uri="{BB962C8B-B14F-4D97-AF65-F5344CB8AC3E}">
        <p14:creationId xmlns:p14="http://schemas.microsoft.com/office/powerpoint/2010/main" val="1406570934"/>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6pPr>
      <a:lvl7pPr marL="9144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7pPr>
      <a:lvl8pPr marL="13716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8pPr>
      <a:lvl9pPr marL="18288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7772400" cy="2914650"/>
          </a:xfrm>
        </p:spPr>
        <p:txBody>
          <a:bodyPr>
            <a:normAutofit fontScale="90000"/>
          </a:bodyPr>
          <a:lstStyle/>
          <a:p>
            <a:r>
              <a:rPr lang="en-US" dirty="0"/>
              <a:t>Warm-core vs. cool-core vortices</a:t>
            </a:r>
            <a:br>
              <a:rPr lang="en-US" dirty="0"/>
            </a:br>
            <a:r>
              <a:rPr lang="en-US" sz="2800" dirty="0"/>
              <a:t>Combining the prior concepts of: </a:t>
            </a:r>
            <a:br>
              <a:rPr lang="en-US" sz="2800" dirty="0"/>
            </a:br>
            <a:r>
              <a:rPr lang="en-US" sz="2800" dirty="0"/>
              <a:t>thermal wind and vorticity</a:t>
            </a:r>
            <a:br>
              <a:rPr lang="en-US" sz="2800" dirty="0"/>
            </a:br>
            <a:br>
              <a:rPr lang="en-US" sz="2800" dirty="0"/>
            </a:br>
            <a:r>
              <a:rPr lang="en-US" dirty="0"/>
              <a:t>Background first</a:t>
            </a:r>
            <a:r>
              <a:rPr lang="en-US"/>
              <a:t>, then </a:t>
            </a:r>
            <a:br>
              <a:rPr lang="en-US" dirty="0">
                <a:solidFill>
                  <a:srgbClr val="FF0000"/>
                </a:solidFill>
              </a:rPr>
            </a:br>
            <a:r>
              <a:rPr lang="en-US" dirty="0">
                <a:solidFill>
                  <a:srgbClr val="FF0000"/>
                </a:solidFill>
              </a:rPr>
              <a:t>Assignment: </a:t>
            </a:r>
            <a:r>
              <a:rPr lang="en-US">
                <a:solidFill>
                  <a:srgbClr val="FF0000"/>
                </a:solidFill>
              </a:rPr>
              <a:t>slides 22-38</a:t>
            </a:r>
            <a:endParaRPr lang="en-US" dirty="0"/>
          </a:p>
        </p:txBody>
      </p:sp>
      <p:sp>
        <p:nvSpPr>
          <p:cNvPr id="3" name="Subtitle 2"/>
          <p:cNvSpPr>
            <a:spLocks noGrp="1"/>
          </p:cNvSpPr>
          <p:nvPr>
            <p:ph type="subTitle" idx="1"/>
          </p:nvPr>
        </p:nvSpPr>
        <p:spPr/>
        <p:txBody>
          <a:bodyPr>
            <a:normAutofit/>
          </a:bodyPr>
          <a:lstStyle/>
          <a:p>
            <a:r>
              <a:rPr lang="en-US" dirty="0"/>
              <a:t>ATM 561, fall 2019</a:t>
            </a:r>
          </a:p>
          <a:p>
            <a:r>
              <a:rPr lang="en-US" dirty="0"/>
              <a:t>Brian Mapes, Univ of Miami</a:t>
            </a:r>
          </a:p>
        </p:txBody>
      </p:sp>
    </p:spTree>
    <p:extLst>
      <p:ext uri="{BB962C8B-B14F-4D97-AF65-F5344CB8AC3E}">
        <p14:creationId xmlns:p14="http://schemas.microsoft.com/office/powerpoint/2010/main" val="1830117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7B37-25C2-9E45-BCC3-AD28F0FC57F7}"/>
              </a:ext>
            </a:extLst>
          </p:cNvPr>
          <p:cNvSpPr>
            <a:spLocks noGrp="1"/>
          </p:cNvSpPr>
          <p:nvPr>
            <p:ph type="title"/>
          </p:nvPr>
        </p:nvSpPr>
        <p:spPr/>
        <p:txBody>
          <a:bodyPr/>
          <a:lstStyle/>
          <a:p>
            <a:r>
              <a:rPr lang="en-US" dirty="0">
                <a:solidFill>
                  <a:schemeClr val="bg2"/>
                </a:solidFill>
              </a:rPr>
              <a:t>This view emphasizes </a:t>
            </a:r>
            <a:r>
              <a:rPr lang="en-US" i="1" dirty="0">
                <a:solidFill>
                  <a:srgbClr val="C00000"/>
                </a:solidFill>
              </a:rPr>
              <a:t>vortices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id="{14374774-83FB-6748-A1DB-A2D2FC42BA0A}"/>
              </a:ext>
            </a:extLst>
          </p:cNvPr>
          <p:cNvSpPr>
            <a:spLocks noGrp="1"/>
          </p:cNvSpPr>
          <p:nvPr>
            <p:ph idx="1"/>
          </p:nvPr>
        </p:nvSpPr>
        <p:spPr>
          <a:xfrm>
            <a:off x="457200" y="1981200"/>
            <a:ext cx="8534400" cy="4114800"/>
          </a:xfrm>
        </p:spPr>
        <p:txBody>
          <a:bodyPr/>
          <a:lstStyle/>
          <a:p>
            <a:endParaRPr lang="en-US" dirty="0">
              <a:solidFill>
                <a:schemeClr val="bg2"/>
              </a:solidFill>
            </a:endParaRPr>
          </a:p>
          <a:p>
            <a:endParaRPr lang="en-US" dirty="0">
              <a:solidFill>
                <a:schemeClr val="bg2"/>
              </a:solidFill>
            </a:endParaRPr>
          </a:p>
          <a:p>
            <a:r>
              <a:rPr lang="en-US" dirty="0">
                <a:solidFill>
                  <a:schemeClr val="bg2"/>
                </a:solidFill>
              </a:rPr>
              <a:t>To predict vorticity, we just need vorticity</a:t>
            </a:r>
          </a:p>
          <a:p>
            <a:pPr lvl="2"/>
            <a:r>
              <a:rPr lang="en-US" dirty="0">
                <a:solidFill>
                  <a:schemeClr val="bg2"/>
                </a:solidFill>
              </a:rPr>
              <a:t>induced wind drops like 1/distance</a:t>
            </a:r>
          </a:p>
          <a:p>
            <a:pPr lvl="2"/>
            <a:r>
              <a:rPr lang="en-US" dirty="0">
                <a:solidFill>
                  <a:schemeClr val="bg2"/>
                </a:solidFill>
              </a:rPr>
              <a:t>vorticity itself is advected by wind like a tracer</a:t>
            </a:r>
          </a:p>
          <a:p>
            <a:pPr lvl="3"/>
            <a:r>
              <a:rPr lang="en-US" dirty="0">
                <a:solidFill>
                  <a:schemeClr val="bg2"/>
                </a:solidFill>
              </a:rPr>
              <a:t>plus complications</a:t>
            </a:r>
          </a:p>
          <a:p>
            <a:pPr lvl="3"/>
            <a:r>
              <a:rPr lang="en-US" dirty="0">
                <a:solidFill>
                  <a:schemeClr val="bg2"/>
                </a:solidFill>
              </a:rPr>
              <a:t>advection of </a:t>
            </a:r>
            <a:r>
              <a:rPr lang="en-US" i="1" dirty="0">
                <a:solidFill>
                  <a:schemeClr val="bg2"/>
                </a:solidFill>
              </a:rPr>
              <a:t>planetary vorticity f </a:t>
            </a:r>
            <a:r>
              <a:rPr lang="en-US" dirty="0">
                <a:solidFill>
                  <a:schemeClr val="bg2"/>
                </a:solidFill>
                <a:sym typeface="Wingdings" pitchFamily="2" charset="2"/>
              </a:rPr>
              <a:t>Rossby waves</a:t>
            </a:r>
          </a:p>
          <a:p>
            <a:pPr lvl="3"/>
            <a:r>
              <a:rPr lang="en-US" dirty="0">
                <a:solidFill>
                  <a:schemeClr val="bg2"/>
                </a:solidFill>
                <a:sym typeface="Wingdings" pitchFamily="2" charset="2"/>
              </a:rPr>
              <a:t>divergence term can be rolled up into </a:t>
            </a:r>
            <a:r>
              <a:rPr lang="en-US" i="1" dirty="0">
                <a:solidFill>
                  <a:schemeClr val="bg2"/>
                </a:solidFill>
                <a:sym typeface="Wingdings" pitchFamily="2" charset="2"/>
              </a:rPr>
              <a:t>potential </a:t>
            </a:r>
            <a:r>
              <a:rPr lang="en-US" dirty="0">
                <a:solidFill>
                  <a:schemeClr val="bg2"/>
                </a:solidFill>
                <a:sym typeface="Wingdings" pitchFamily="2" charset="2"/>
              </a:rPr>
              <a:t>vorticity</a:t>
            </a:r>
            <a:endParaRPr lang="en-US" dirty="0">
              <a:solidFill>
                <a:schemeClr val="bg2"/>
              </a:solidFill>
            </a:endParaRPr>
          </a:p>
          <a:p>
            <a:endParaRPr lang="en-US" dirty="0">
              <a:solidFill>
                <a:schemeClr val="bg2"/>
              </a:solidFill>
              <a:latin typeface="Symbol" pitchFamily="2" charset="2"/>
            </a:endParaRPr>
          </a:p>
          <a:p>
            <a:endParaRPr lang="en-US" dirty="0">
              <a:solidFill>
                <a:schemeClr val="bg2"/>
              </a:solidFill>
              <a:latin typeface="Symbol" pitchFamily="2" charset="2"/>
            </a:endParaRPr>
          </a:p>
          <a:p>
            <a:endParaRPr lang="en-US" i="1" dirty="0">
              <a:solidFill>
                <a:schemeClr val="bg2"/>
              </a:solidFill>
            </a:endParaRPr>
          </a:p>
        </p:txBody>
      </p:sp>
      <p:pic>
        <p:nvPicPr>
          <p:cNvPr id="6" name="Picture 5">
            <a:extLst>
              <a:ext uri="{FF2B5EF4-FFF2-40B4-BE49-F238E27FC236}">
                <a16:creationId xmlns:a16="http://schemas.microsoft.com/office/drawing/2014/main" id="{D5731CA9-8BDD-834D-873A-D13E766EE8D8}"/>
              </a:ext>
            </a:extLst>
          </p:cNvPr>
          <p:cNvPicPr>
            <a:picLocks noChangeAspect="1"/>
          </p:cNvPicPr>
          <p:nvPr/>
        </p:nvPicPr>
        <p:blipFill>
          <a:blip r:embed="rId2"/>
          <a:stretch>
            <a:fillRect/>
          </a:stretch>
        </p:blipFill>
        <p:spPr>
          <a:xfrm>
            <a:off x="1676400" y="2209800"/>
            <a:ext cx="5575300" cy="469900"/>
          </a:xfrm>
          <a:prstGeom prst="rect">
            <a:avLst/>
          </a:prstGeom>
        </p:spPr>
      </p:pic>
    </p:spTree>
    <p:extLst>
      <p:ext uri="{BB962C8B-B14F-4D97-AF65-F5344CB8AC3E}">
        <p14:creationId xmlns:p14="http://schemas.microsoft.com/office/powerpoint/2010/main" val="162963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8929-E2D1-7E41-BF09-4111CDADBB15}"/>
              </a:ext>
            </a:extLst>
          </p:cNvPr>
          <p:cNvSpPr>
            <a:spLocks noGrp="1"/>
          </p:cNvSpPr>
          <p:nvPr>
            <p:ph type="title"/>
          </p:nvPr>
        </p:nvSpPr>
        <p:spPr/>
        <p:txBody>
          <a:bodyPr/>
          <a:lstStyle/>
          <a:p>
            <a:r>
              <a:rPr lang="en-US" dirty="0">
                <a:solidFill>
                  <a:schemeClr val="bg2"/>
                </a:solidFill>
              </a:rPr>
              <a:t>So what’s the TWB structure of a vortex? </a:t>
            </a:r>
          </a:p>
        </p:txBody>
      </p:sp>
      <p:sp>
        <p:nvSpPr>
          <p:cNvPr id="3" name="Content Placeholder 2">
            <a:extLst>
              <a:ext uri="{FF2B5EF4-FFF2-40B4-BE49-F238E27FC236}">
                <a16:creationId xmlns:a16="http://schemas.microsoft.com/office/drawing/2014/main" id="{8FAEDCF5-C2FB-6446-A59D-2352A14130D8}"/>
              </a:ext>
            </a:extLst>
          </p:cNvPr>
          <p:cNvSpPr>
            <a:spLocks noGrp="1"/>
          </p:cNvSpPr>
          <p:nvPr>
            <p:ph idx="1"/>
          </p:nvPr>
        </p:nvSpPr>
        <p:spPr/>
        <p:txBody>
          <a:bodyPr/>
          <a:lstStyle/>
          <a:p>
            <a:r>
              <a:rPr lang="en-US" dirty="0">
                <a:solidFill>
                  <a:schemeClr val="bg2"/>
                </a:solidFill>
              </a:rPr>
              <a:t>In this case, one near the tropopause (like the jet stream) </a:t>
            </a:r>
          </a:p>
        </p:txBody>
      </p:sp>
    </p:spTree>
    <p:extLst>
      <p:ext uri="{BB962C8B-B14F-4D97-AF65-F5344CB8AC3E}">
        <p14:creationId xmlns:p14="http://schemas.microsoft.com/office/powerpoint/2010/main" val="1728830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This is only half the story of a vortex</a:t>
            </a:r>
            <a:endPar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endParaRPr>
          </a:p>
        </p:txBody>
      </p:sp>
      <p:grpSp>
        <p:nvGrpSpPr>
          <p:cNvPr id="3" name="Group 2">
            <a:extLst>
              <a:ext uri="{FF2B5EF4-FFF2-40B4-BE49-F238E27FC236}">
                <a16:creationId xmlns:a16="http://schemas.microsoft.com/office/drawing/2014/main" id="{638014B0-992A-EB42-AE7B-F57F2271F73E}"/>
              </a:ext>
            </a:extLst>
          </p:cNvPr>
          <p:cNvGrpSpPr/>
          <p:nvPr/>
        </p:nvGrpSpPr>
        <p:grpSpPr>
          <a:xfrm>
            <a:off x="4191000" y="1219200"/>
            <a:ext cx="4953000" cy="5165558"/>
            <a:chOff x="366218" y="1235242"/>
            <a:chExt cx="8244382" cy="5165558"/>
          </a:xfrm>
        </p:grpSpPr>
        <p:pic>
          <p:nvPicPr>
            <p:cNvPr id="2" name="Picture 1">
              <a:extLst>
                <a:ext uri="{FF2B5EF4-FFF2-40B4-BE49-F238E27FC236}">
                  <a16:creationId xmlns:a16="http://schemas.microsoft.com/office/drawing/2014/main" id="{1A02807F-281C-7343-89A5-0B106EF2C96A}"/>
                </a:ext>
              </a:extLst>
            </p:cNvPr>
            <p:cNvPicPr>
              <a:picLocks noChangeAspect="1"/>
            </p:cNvPicPr>
            <p:nvPr/>
          </p:nvPicPr>
          <p:blipFill rotWithShape="1">
            <a:blip r:embed="rId3"/>
            <a:srcRect t="11961"/>
            <a:stretch/>
          </p:blipFill>
          <p:spPr>
            <a:xfrm>
              <a:off x="381000" y="1235242"/>
              <a:ext cx="8229600" cy="5165558"/>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78" name="Text Box 22"/>
            <p:cNvSpPr txBox="1">
              <a:spLocks noChangeArrowheads="1"/>
            </p:cNvSpPr>
            <p:nvPr/>
          </p:nvSpPr>
          <p:spPr bwMode="auto">
            <a:xfrm>
              <a:off x="366218" y="4727816"/>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grpSp>
    </p:spTree>
    <p:extLst>
      <p:ext uri="{BB962C8B-B14F-4D97-AF65-F5344CB8AC3E}">
        <p14:creationId xmlns:p14="http://schemas.microsoft.com/office/powerpoint/2010/main" val="61313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7034CC-F08F-3048-81A6-06AE3C8134F7}"/>
              </a:ext>
            </a:extLst>
          </p:cNvPr>
          <p:cNvPicPr>
            <a:picLocks noChangeAspect="1"/>
          </p:cNvPicPr>
          <p:nvPr/>
        </p:nvPicPr>
        <p:blipFill>
          <a:blip r:embed="rId3"/>
          <a:stretch>
            <a:fillRect/>
          </a:stretch>
        </p:blipFill>
        <p:spPr>
          <a:xfrm>
            <a:off x="152400" y="1295400"/>
            <a:ext cx="8458200" cy="5143500"/>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Times New Roman" pitchFamily="18" charset="0"/>
              </a:rPr>
              <a:t>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3" name="Group 2">
            <a:extLst>
              <a:ext uri="{FF2B5EF4-FFF2-40B4-BE49-F238E27FC236}">
                <a16:creationId xmlns:a16="http://schemas.microsoft.com/office/drawing/2014/main" id="{638014B0-992A-EB42-AE7B-F57F2271F73E}"/>
              </a:ext>
            </a:extLst>
          </p:cNvPr>
          <p:cNvGrpSpPr/>
          <p:nvPr/>
        </p:nvGrpSpPr>
        <p:grpSpPr>
          <a:xfrm>
            <a:off x="5038883" y="1315752"/>
            <a:ext cx="4257517" cy="4347565"/>
            <a:chOff x="1371464" y="1331794"/>
            <a:chExt cx="7086736" cy="4347565"/>
          </a:xfrm>
        </p:grpSpPr>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78" name="Text Box 22"/>
            <p:cNvSpPr txBox="1">
              <a:spLocks noChangeArrowheads="1"/>
            </p:cNvSpPr>
            <p:nvPr/>
          </p:nvSpPr>
          <p:spPr bwMode="auto">
            <a:xfrm>
              <a:off x="1371464" y="4727816"/>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1482917" y="1481923"/>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grpSp>
      <p:grpSp>
        <p:nvGrpSpPr>
          <p:cNvPr id="12" name="Group 11">
            <a:extLst>
              <a:ext uri="{FF2B5EF4-FFF2-40B4-BE49-F238E27FC236}">
                <a16:creationId xmlns:a16="http://schemas.microsoft.com/office/drawing/2014/main" id="{F9ED4AF0-764E-3E40-98EB-B00E0880E9CD}"/>
              </a:ext>
            </a:extLst>
          </p:cNvPr>
          <p:cNvGrpSpPr/>
          <p:nvPr/>
        </p:nvGrpSpPr>
        <p:grpSpPr>
          <a:xfrm>
            <a:off x="-152400" y="1371600"/>
            <a:ext cx="4952559" cy="4304343"/>
            <a:chOff x="112544" y="1255594"/>
            <a:chExt cx="8243649" cy="4304343"/>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4551827" y="4608394"/>
              <a:ext cx="3550692"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lvl="0" algn="ctr" eaLnBrk="0" fontAlgn="base" hangingPunct="0">
                <a:spcBef>
                  <a:spcPct val="50000"/>
                </a:spcBef>
                <a:spcAft>
                  <a:spcPct val="0"/>
                </a:spcAft>
              </a:pPr>
              <a:r>
                <a:rPr lang="en-US" sz="2400" b="1" dirty="0">
                  <a:solidFill>
                    <a:srgbClr val="0066CC"/>
                  </a:solidFill>
                  <a:latin typeface="Arial" pitchFamily="34" charset="0"/>
                  <a:sym typeface="Wingdings" pitchFamily="2" charset="2"/>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p:txBody>
        </p:sp>
        <p:sp>
          <p:nvSpPr>
            <p:cNvPr id="16" name="Text Box 22">
              <a:extLst>
                <a:ext uri="{FF2B5EF4-FFF2-40B4-BE49-F238E27FC236}">
                  <a16:creationId xmlns:a16="http://schemas.microsoft.com/office/drawing/2014/main" id="{463546EC-D89F-A045-BD32-C3DB920CA833}"/>
                </a:ext>
              </a:extLst>
            </p:cNvPr>
            <p:cNvSpPr txBox="1">
              <a:spLocks noChangeArrowheads="1"/>
            </p:cNvSpPr>
            <p:nvPr/>
          </p:nvSpPr>
          <p:spPr bwMode="auto">
            <a:xfrm>
              <a:off x="112544" y="4608394"/>
              <a:ext cx="3755407"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lvl="0" algn="ctr" eaLnBrk="0" fontAlgn="base" hangingPunct="0">
                <a:spcBef>
                  <a:spcPct val="50000"/>
                </a:spcBef>
                <a:spcAft>
                  <a:spcPct val="0"/>
                </a:spcAft>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r>
                <a:rPr lang="en-US" sz="2400" b="1" dirty="0">
                  <a:solidFill>
                    <a:srgbClr val="FF0000"/>
                  </a:solidFill>
                  <a:latin typeface="Arial" pitchFamily="34" charset="0"/>
                  <a:sym typeface="Wingdings" pitchFamily="2" charset="2"/>
                </a:rPr>
                <a:t> </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805501" y="1331794"/>
              <a:ext cx="3550692"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18" name="Text Box 22">
              <a:extLst>
                <a:ext uri="{FF2B5EF4-FFF2-40B4-BE49-F238E27FC236}">
                  <a16:creationId xmlns:a16="http://schemas.microsoft.com/office/drawing/2014/main" id="{A67E65B8-B045-444F-8742-7FBE84D94BB5}"/>
                </a:ext>
              </a:extLst>
            </p:cNvPr>
            <p:cNvSpPr txBox="1">
              <a:spLocks noChangeArrowheads="1"/>
            </p:cNvSpPr>
            <p:nvPr/>
          </p:nvSpPr>
          <p:spPr bwMode="auto">
            <a:xfrm>
              <a:off x="112544" y="1255594"/>
              <a:ext cx="3550692"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lvl="0" algn="ctr" eaLnBrk="0" fontAlgn="base" hangingPunct="0">
                <a:spcBef>
                  <a:spcPct val="50000"/>
                </a:spcBef>
                <a:spcAft>
                  <a:spcPct val="0"/>
                </a:spcAft>
              </a:pP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lang="en-US" sz="2800" b="1" dirty="0">
                  <a:solidFill>
                    <a:srgbClr val="0066CC"/>
                  </a:solidFill>
                  <a:latin typeface="Arial" pitchFamily="34" charset="0"/>
                </a:rPr>
                <a:t> </a:t>
              </a:r>
              <a:r>
                <a:rPr lang="en-US" sz="2800" b="1" dirty="0">
                  <a:solidFill>
                    <a:srgbClr val="0066CC"/>
                  </a:solidFill>
                  <a:latin typeface="Arial" pitchFamily="34" charset="0"/>
                  <a:sym typeface="Wingdings" pitchFamily="2" charset="2"/>
                </a:rPr>
                <a:t></a:t>
              </a:r>
              <a:endPar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3638424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7034CC-F08F-3048-81A6-06AE3C8134F7}"/>
              </a:ext>
            </a:extLst>
          </p:cNvPr>
          <p:cNvPicPr>
            <a:picLocks noChangeAspect="1"/>
          </p:cNvPicPr>
          <p:nvPr/>
        </p:nvPicPr>
        <p:blipFill>
          <a:blip r:embed="rId3"/>
          <a:stretch>
            <a:fillRect/>
          </a:stretch>
        </p:blipFill>
        <p:spPr>
          <a:xfrm>
            <a:off x="152400" y="1295400"/>
            <a:ext cx="8458200" cy="5143500"/>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Times New Roman" pitchFamily="18" charset="0"/>
              </a:rPr>
              <a:t>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core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rgbClr val="FF0000"/>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above the core</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2468193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CEA1BB-3783-4C40-BC25-A64659A85F7D}"/>
              </a:ext>
            </a:extLst>
          </p:cNvPr>
          <p:cNvPicPr>
            <a:picLocks noChangeAspect="1"/>
          </p:cNvPicPr>
          <p:nvPr/>
        </p:nvPicPr>
        <p:blipFill rotWithShape="1">
          <a:blip r:embed="rId3"/>
          <a:srcRect t="3822"/>
          <a:stretch/>
        </p:blipFill>
        <p:spPr>
          <a:xfrm>
            <a:off x="152400" y="1203158"/>
            <a:ext cx="8458200" cy="5350042"/>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rgbClr val="FF0000"/>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277043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16338-6156-CE4C-9484-0CFA3E4BA29D}"/>
              </a:ext>
            </a:extLst>
          </p:cNvPr>
          <p:cNvPicPr>
            <a:picLocks noChangeAspect="1"/>
          </p:cNvPicPr>
          <p:nvPr/>
        </p:nvPicPr>
        <p:blipFill>
          <a:blip r:embed="rId3"/>
          <a:stretch>
            <a:fillRect/>
          </a:stretch>
        </p:blipFill>
        <p:spPr>
          <a:xfrm>
            <a:off x="152400" y="1219200"/>
            <a:ext cx="8458200" cy="5410200"/>
          </a:xfrm>
          <a:prstGeom prst="rect">
            <a:avLst/>
          </a:prstGeom>
        </p:spPr>
      </p:pic>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Red is positive vorticity</a:t>
            </a:r>
            <a:r>
              <a:rPr kumimoji="0" lang="en-US" sz="3200" b="1" i="0" strike="noStrike" kern="1200" cap="none" spc="0" normalizeH="0" baseline="0" noProof="0" dirty="0">
                <a:ln>
                  <a:noFill/>
                </a:ln>
                <a:solidFill>
                  <a:schemeClr val="bg2"/>
                </a:solidFill>
                <a:effectLst/>
                <a:uLnTx/>
                <a:uFillTx/>
                <a:latin typeface="Times New Roman" pitchFamily="18" charset="0"/>
                <a:ea typeface="+mn-ea"/>
                <a:cs typeface="+mn-cs"/>
              </a:rPr>
              <a:t> , </a:t>
            </a: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Arial" pitchFamily="34" charset="0"/>
                  <a:ea typeface="+mn-ea"/>
                  <a:cs typeface="+mn-cs"/>
                </a:rPr>
                <a:t>warmer</a:t>
              </a: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chemeClr val="bg2"/>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chemeClr val="bg2"/>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1523119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416338-6156-CE4C-9484-0CFA3E4BA29D}"/>
              </a:ext>
            </a:extLst>
          </p:cNvPr>
          <p:cNvPicPr>
            <a:picLocks noChangeAspect="1"/>
          </p:cNvPicPr>
          <p:nvPr/>
        </p:nvPicPr>
        <p:blipFill>
          <a:blip r:embed="rId3"/>
          <a:stretch>
            <a:fillRect/>
          </a:stretch>
        </p:blipFill>
        <p:spPr>
          <a:xfrm>
            <a:off x="152400" y="1219200"/>
            <a:ext cx="8458200" cy="5410200"/>
          </a:xfrm>
          <a:prstGeom prst="rect">
            <a:avLst/>
          </a:prstGeom>
        </p:spPr>
      </p:pic>
      <p:sp>
        <p:nvSpPr>
          <p:cNvPr id="2" name="Oval 1">
            <a:extLst>
              <a:ext uri="{FF2B5EF4-FFF2-40B4-BE49-F238E27FC236}">
                <a16:creationId xmlns:a16="http://schemas.microsoft.com/office/drawing/2014/main" id="{C916C6B0-5275-4546-87A7-42752B1CFE72}"/>
              </a:ext>
            </a:extLst>
          </p:cNvPr>
          <p:cNvSpPr/>
          <p:nvPr/>
        </p:nvSpPr>
        <p:spPr bwMode="auto">
          <a:xfrm>
            <a:off x="2590800" y="2057400"/>
            <a:ext cx="4419600" cy="2667000"/>
          </a:xfrm>
          <a:prstGeom prst="ellipse">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dirty="0">
              <a:latin typeface="Times New Roman"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Times New Roman" pitchFamily="18" charset="0"/>
              </a:rPr>
              <a:t>Cyclonic Vortex</a:t>
            </a:r>
          </a:p>
        </p:txBody>
      </p:sp>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Red is positive vorticity</a:t>
            </a:r>
            <a:r>
              <a:rPr kumimoji="0" lang="en-US" sz="3200" b="1" i="0" strike="noStrike" kern="1200" cap="none" spc="0" normalizeH="0" baseline="0" noProof="0" dirty="0">
                <a:ln>
                  <a:noFill/>
                </a:ln>
                <a:solidFill>
                  <a:schemeClr val="bg2"/>
                </a:solidFill>
                <a:effectLst/>
                <a:uLnTx/>
                <a:uFillTx/>
                <a:latin typeface="Times New Roman" pitchFamily="18" charset="0"/>
                <a:ea typeface="+mn-ea"/>
                <a:cs typeface="+mn-cs"/>
              </a:rPr>
              <a:t> , </a:t>
            </a: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id="{F9ED4AF0-764E-3E40-98EB-B00E0880E9CD}"/>
              </a:ext>
            </a:extLst>
          </p:cNvPr>
          <p:cNvGrpSpPr/>
          <p:nvPr/>
        </p:nvGrpSpPr>
        <p:grpSpPr>
          <a:xfrm>
            <a:off x="970237" y="1066800"/>
            <a:ext cx="5811562" cy="5234369"/>
            <a:chOff x="1981200" y="950794"/>
            <a:chExt cx="9673484" cy="5234369"/>
          </a:xfrm>
        </p:grpSpPr>
        <p:sp>
          <p:nvSpPr>
            <p:cNvPr id="14" name="Oval 7">
              <a:extLst>
                <a:ext uri="{FF2B5EF4-FFF2-40B4-BE49-F238E27FC236}">
                  <a16:creationId xmlns:a16="http://schemas.microsoft.com/office/drawing/2014/main"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id="{1E1F032A-73CB-A148-9BA7-963488D1679A}"/>
                </a:ext>
              </a:extLst>
            </p:cNvPr>
            <p:cNvSpPr txBox="1">
              <a:spLocks noChangeArrowheads="1"/>
            </p:cNvSpPr>
            <p:nvPr/>
          </p:nvSpPr>
          <p:spPr bwMode="auto">
            <a:xfrm>
              <a:off x="5186013" y="3617794"/>
              <a:ext cx="6341836"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Arial" pitchFamily="34" charset="0"/>
                  <a:ea typeface="+mn-ea"/>
                  <a:cs typeface="+mn-cs"/>
                </a:rPr>
                <a:t>warmer</a:t>
              </a: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chemeClr val="bg2"/>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chemeClr val="bg2"/>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993662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Generalization: </a:t>
            </a:r>
            <a:r>
              <a:rPr lang="en-US" i="1" dirty="0"/>
              <a:t>PV</a:t>
            </a:r>
          </a:p>
        </p:txBody>
      </p:sp>
      <p:sp>
        <p:nvSpPr>
          <p:cNvPr id="3" name="Content Placeholder 2"/>
          <p:cNvSpPr>
            <a:spLocks noGrp="1"/>
          </p:cNvSpPr>
          <p:nvPr>
            <p:ph idx="1"/>
          </p:nvPr>
        </p:nvSpPr>
        <p:spPr>
          <a:xfrm>
            <a:off x="457200" y="838200"/>
            <a:ext cx="8229600" cy="5287963"/>
          </a:xfrm>
        </p:spPr>
        <p:txBody>
          <a:bodyPr>
            <a:normAutofit/>
          </a:bodyPr>
          <a:lstStyle/>
          <a:p>
            <a:pPr>
              <a:buNone/>
            </a:pPr>
            <a:r>
              <a:rPr lang="en-US" dirty="0"/>
              <a:t>1. We will see that </a:t>
            </a:r>
            <a:r>
              <a:rPr lang="en-US" dirty="0">
                <a:solidFill>
                  <a:srgbClr val="008000"/>
                </a:solidFill>
              </a:rPr>
              <a:t>every </a:t>
            </a:r>
            <a:r>
              <a:rPr lang="en-US" b="1" dirty="0">
                <a:solidFill>
                  <a:srgbClr val="008000"/>
                </a:solidFill>
              </a:rPr>
              <a:t>cyclonic</a:t>
            </a:r>
            <a:r>
              <a:rPr lang="en-US" dirty="0">
                <a:solidFill>
                  <a:srgbClr val="008000"/>
                </a:solidFill>
              </a:rPr>
              <a:t> vortex obeying vertical (hydrostatic) and horizontal (geostrophic or other) balance looks similar to this</a:t>
            </a:r>
            <a:r>
              <a:rPr lang="en-US" dirty="0"/>
              <a:t> (maybe stretched or shrunk): </a:t>
            </a:r>
          </a:p>
        </p:txBody>
      </p:sp>
      <p:pic>
        <p:nvPicPr>
          <p:cNvPr id="4" name="Picture 3"/>
          <p:cNvPicPr>
            <a:picLocks noChangeAspect="1"/>
          </p:cNvPicPr>
          <p:nvPr/>
        </p:nvPicPr>
        <p:blipFill>
          <a:blip r:embed="rId2"/>
          <a:stretch>
            <a:fillRect/>
          </a:stretch>
        </p:blipFill>
        <p:spPr>
          <a:xfrm>
            <a:off x="1524000" y="3352800"/>
            <a:ext cx="5951330" cy="2438400"/>
          </a:xfrm>
          <a:prstGeom prst="rect">
            <a:avLst/>
          </a:prstGeom>
        </p:spPr>
      </p:pic>
      <p:sp>
        <p:nvSpPr>
          <p:cNvPr id="5" name="Oval 4"/>
          <p:cNvSpPr/>
          <p:nvPr/>
        </p:nvSpPr>
        <p:spPr>
          <a:xfrm>
            <a:off x="3589130" y="3810000"/>
            <a:ext cx="2971800" cy="1371600"/>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a:ea typeface="+mn-ea"/>
                <a:cs typeface="+mn-cs"/>
              </a:rPr>
              <a:t>PV &gt; 0</a:t>
            </a:r>
          </a:p>
        </p:txBody>
      </p:sp>
    </p:spTree>
    <p:extLst>
      <p:ext uri="{BB962C8B-B14F-4D97-AF65-F5344CB8AC3E}">
        <p14:creationId xmlns:p14="http://schemas.microsoft.com/office/powerpoint/2010/main" val="3987520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Balanced anticyclones exist too...</a:t>
            </a:r>
          </a:p>
        </p:txBody>
      </p:sp>
      <p:sp>
        <p:nvSpPr>
          <p:cNvPr id="3" name="Content Placeholder 2"/>
          <p:cNvSpPr>
            <a:spLocks noGrp="1"/>
          </p:cNvSpPr>
          <p:nvPr>
            <p:ph idx="1"/>
          </p:nvPr>
        </p:nvSpPr>
        <p:spPr/>
        <p:txBody>
          <a:bodyPr/>
          <a:lstStyle/>
          <a:p>
            <a:r>
              <a:rPr lang="en-US"/>
              <a:t>Just the opposite of a cyclone...</a:t>
            </a:r>
          </a:p>
        </p:txBody>
      </p:sp>
      <p:pic>
        <p:nvPicPr>
          <p:cNvPr id="4" name="Picture 3"/>
          <p:cNvPicPr>
            <a:picLocks noChangeAspect="1"/>
          </p:cNvPicPr>
          <p:nvPr/>
        </p:nvPicPr>
        <p:blipFill>
          <a:blip r:embed="rId2"/>
          <a:stretch>
            <a:fillRect/>
          </a:stretch>
        </p:blipFill>
        <p:spPr>
          <a:xfrm>
            <a:off x="1143000" y="2590800"/>
            <a:ext cx="6718300" cy="3505598"/>
          </a:xfrm>
          <a:prstGeom prst="rect">
            <a:avLst/>
          </a:prstGeom>
        </p:spPr>
      </p:pic>
      <p:sp>
        <p:nvSpPr>
          <p:cNvPr id="5" name="Oval 4"/>
          <p:cNvSpPr/>
          <p:nvPr/>
        </p:nvSpPr>
        <p:spPr>
          <a:xfrm>
            <a:off x="3276600" y="3352800"/>
            <a:ext cx="2667000" cy="1676400"/>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a:ea typeface="+mn-ea"/>
                <a:cs typeface="+mn-cs"/>
              </a:rPr>
              <a:t>PV &lt; 0</a:t>
            </a:r>
          </a:p>
        </p:txBody>
      </p:sp>
    </p:spTree>
    <p:extLst>
      <p:ext uri="{BB962C8B-B14F-4D97-AF65-F5344CB8AC3E}">
        <p14:creationId xmlns:p14="http://schemas.microsoft.com/office/powerpoint/2010/main" val="3072194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F3F9F-4890-FC44-BD0E-24BFE56CC11B}"/>
              </a:ext>
            </a:extLst>
          </p:cNvPr>
          <p:cNvSpPr>
            <a:spLocks noGrp="1"/>
          </p:cNvSpPr>
          <p:nvPr>
            <p:ph type="title"/>
          </p:nvPr>
        </p:nvSpPr>
        <p:spPr/>
        <p:txBody>
          <a:bodyPr/>
          <a:lstStyle/>
          <a:p>
            <a:r>
              <a:rPr lang="en-US" dirty="0"/>
              <a:t>The big idea of it</a:t>
            </a:r>
          </a:p>
        </p:txBody>
      </p:sp>
      <p:sp>
        <p:nvSpPr>
          <p:cNvPr id="3" name="Content Placeholder 2">
            <a:extLst>
              <a:ext uri="{FF2B5EF4-FFF2-40B4-BE49-F238E27FC236}">
                <a16:creationId xmlns:a16="http://schemas.microsoft.com/office/drawing/2014/main" id="{923FCC09-7C28-B34D-8B7C-267485CF7033}"/>
              </a:ext>
            </a:extLst>
          </p:cNvPr>
          <p:cNvSpPr>
            <a:spLocks noGrp="1"/>
          </p:cNvSpPr>
          <p:nvPr>
            <p:ph idx="1"/>
          </p:nvPr>
        </p:nvSpPr>
        <p:spPr/>
        <p:txBody>
          <a:bodyPr>
            <a:normAutofit fontScale="77500" lnSpcReduction="20000"/>
          </a:bodyPr>
          <a:lstStyle/>
          <a:p>
            <a:r>
              <a:rPr lang="en-US" dirty="0"/>
              <a:t>In the thermal wind lab, you learned about how </a:t>
            </a:r>
            <a:r>
              <a:rPr lang="en-US" i="1" dirty="0"/>
              <a:t>the slope of pressure surfaces (indicating the PGF</a:t>
            </a:r>
            <a:r>
              <a:rPr lang="en-US" dirty="0"/>
              <a:t>) balances the Coriolis force in geostrophic flow</a:t>
            </a:r>
          </a:p>
          <a:p>
            <a:r>
              <a:rPr lang="en-US" dirty="0"/>
              <a:t>You also learned how </a:t>
            </a:r>
            <a:r>
              <a:rPr lang="en-US" i="1" dirty="0"/>
              <a:t>thickness</a:t>
            </a:r>
            <a:r>
              <a:rPr lang="en-US" dirty="0"/>
              <a:t> (between pressure surfaces) is proportional to T </a:t>
            </a:r>
          </a:p>
          <a:p>
            <a:endParaRPr lang="en-US" dirty="0"/>
          </a:p>
          <a:p>
            <a:r>
              <a:rPr lang="en-US" dirty="0"/>
              <a:t>This gave you a 3D view of T around wind jets. </a:t>
            </a:r>
          </a:p>
          <a:p>
            <a:endParaRPr lang="en-US" dirty="0"/>
          </a:p>
          <a:p>
            <a:r>
              <a:rPr lang="en-US" dirty="0"/>
              <a:t>But wind always blows in circuits (circulations),  so it is often more useful to think of </a:t>
            </a:r>
            <a:r>
              <a:rPr lang="en-US" i="1" dirty="0"/>
              <a:t>vortices</a:t>
            </a:r>
            <a:r>
              <a:rPr lang="en-US" dirty="0"/>
              <a:t> (with vorticity as the budget equation) as the fundament of flow. </a:t>
            </a:r>
          </a:p>
          <a:p>
            <a:r>
              <a:rPr lang="en-US" dirty="0"/>
              <a:t>Then T is understood in terms of warm and cool </a:t>
            </a:r>
            <a:r>
              <a:rPr lang="en-US" i="1" dirty="0"/>
              <a:t>cores. </a:t>
            </a:r>
            <a:endParaRPr lang="en-US" dirty="0"/>
          </a:p>
        </p:txBody>
      </p:sp>
    </p:spTree>
    <p:extLst>
      <p:ext uri="{BB962C8B-B14F-4D97-AF65-F5344CB8AC3E}">
        <p14:creationId xmlns:p14="http://schemas.microsoft.com/office/powerpoint/2010/main" val="2529811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B998-DD98-4A4C-BEF9-F03C252EA250}"/>
              </a:ext>
            </a:extLst>
          </p:cNvPr>
          <p:cNvSpPr>
            <a:spLocks noGrp="1"/>
          </p:cNvSpPr>
          <p:nvPr>
            <p:ph type="title"/>
          </p:nvPr>
        </p:nvSpPr>
        <p:spPr/>
        <p:txBody>
          <a:bodyPr/>
          <a:lstStyle/>
          <a:p>
            <a:r>
              <a:rPr lang="en-US" dirty="0">
                <a:solidFill>
                  <a:schemeClr val="bg2"/>
                </a:solidFill>
              </a:rPr>
              <a:t>Vorticity (or PV) blobs</a:t>
            </a:r>
          </a:p>
        </p:txBody>
      </p:sp>
      <p:sp>
        <p:nvSpPr>
          <p:cNvPr id="3" name="Content Placeholder 2">
            <a:extLst>
              <a:ext uri="{FF2B5EF4-FFF2-40B4-BE49-F238E27FC236}">
                <a16:creationId xmlns:a16="http://schemas.microsoft.com/office/drawing/2014/main" id="{05333222-96AC-004E-BDAA-67159344C3BD}"/>
              </a:ext>
            </a:extLst>
          </p:cNvPr>
          <p:cNvSpPr>
            <a:spLocks noGrp="1"/>
          </p:cNvSpPr>
          <p:nvPr>
            <p:ph idx="1"/>
          </p:nvPr>
        </p:nvSpPr>
        <p:spPr/>
        <p:txBody>
          <a:bodyPr/>
          <a:lstStyle/>
          <a:p>
            <a:r>
              <a:rPr lang="en-US" dirty="0">
                <a:solidFill>
                  <a:schemeClr val="bg2"/>
                </a:solidFill>
              </a:rPr>
              <a:t>Where do they come from? </a:t>
            </a:r>
          </a:p>
          <a:p>
            <a:r>
              <a:rPr lang="en-US" dirty="0">
                <a:solidFill>
                  <a:srgbClr val="FF0000"/>
                </a:solidFill>
              </a:rPr>
              <a:t>How do they interact? </a:t>
            </a:r>
          </a:p>
          <a:p>
            <a:pPr lvl="1"/>
            <a:r>
              <a:rPr lang="en-US" dirty="0">
                <a:solidFill>
                  <a:srgbClr val="FF0000"/>
                </a:solidFill>
              </a:rPr>
              <a:t>(this we studied, in the horizontal plane)</a:t>
            </a:r>
            <a:endParaRPr lang="en-US" dirty="0">
              <a:solidFill>
                <a:schemeClr val="bg2"/>
              </a:solidFill>
            </a:endParaRPr>
          </a:p>
          <a:p>
            <a:r>
              <a:rPr lang="en-US" dirty="0">
                <a:solidFill>
                  <a:schemeClr val="bg2"/>
                </a:solidFill>
              </a:rPr>
              <a:t>Do they get destroyed? </a:t>
            </a:r>
          </a:p>
          <a:p>
            <a:endParaRPr lang="en-US" dirty="0">
              <a:solidFill>
                <a:schemeClr val="bg2"/>
              </a:solidFill>
            </a:endParaRPr>
          </a:p>
          <a:p>
            <a:endParaRPr lang="en-US" dirty="0">
              <a:solidFill>
                <a:schemeClr val="bg2"/>
              </a:solidFill>
            </a:endParaRPr>
          </a:p>
          <a:p>
            <a:r>
              <a:rPr lang="en-US" dirty="0">
                <a:solidFill>
                  <a:schemeClr val="bg2"/>
                </a:solidFill>
              </a:rPr>
              <a:t>(Soon: tackling the complications)</a:t>
            </a:r>
          </a:p>
        </p:txBody>
      </p:sp>
      <p:pic>
        <p:nvPicPr>
          <p:cNvPr id="4" name="Picture 3">
            <a:extLst>
              <a:ext uri="{FF2B5EF4-FFF2-40B4-BE49-F238E27FC236}">
                <a16:creationId xmlns:a16="http://schemas.microsoft.com/office/drawing/2014/main" id="{BE7F91AC-EC76-2643-8402-1E3D2D84CCE9}"/>
              </a:ext>
            </a:extLst>
          </p:cNvPr>
          <p:cNvPicPr>
            <a:picLocks noChangeAspect="1"/>
          </p:cNvPicPr>
          <p:nvPr/>
        </p:nvPicPr>
        <p:blipFill>
          <a:blip r:embed="rId2"/>
          <a:stretch>
            <a:fillRect/>
          </a:stretch>
        </p:blipFill>
        <p:spPr>
          <a:xfrm>
            <a:off x="1524000" y="6083300"/>
            <a:ext cx="5575300" cy="469900"/>
          </a:xfrm>
          <a:prstGeom prst="rect">
            <a:avLst/>
          </a:prstGeom>
        </p:spPr>
      </p:pic>
      <p:pic>
        <p:nvPicPr>
          <p:cNvPr id="7" name="Picture 6">
            <a:extLst>
              <a:ext uri="{FF2B5EF4-FFF2-40B4-BE49-F238E27FC236}">
                <a16:creationId xmlns:a16="http://schemas.microsoft.com/office/drawing/2014/main" id="{12A86692-A1E2-004F-8CC9-ECC689450C59}"/>
              </a:ext>
            </a:extLst>
          </p:cNvPr>
          <p:cNvPicPr>
            <a:picLocks noChangeAspect="1"/>
          </p:cNvPicPr>
          <p:nvPr/>
        </p:nvPicPr>
        <p:blipFill>
          <a:blip r:embed="rId3"/>
          <a:stretch>
            <a:fillRect/>
          </a:stretch>
        </p:blipFill>
        <p:spPr>
          <a:xfrm>
            <a:off x="0" y="1143000"/>
            <a:ext cx="1612590" cy="965200"/>
          </a:xfrm>
          <a:prstGeom prst="rect">
            <a:avLst/>
          </a:prstGeom>
        </p:spPr>
      </p:pic>
      <p:pic>
        <p:nvPicPr>
          <p:cNvPr id="8" name="Picture 7">
            <a:extLst>
              <a:ext uri="{FF2B5EF4-FFF2-40B4-BE49-F238E27FC236}">
                <a16:creationId xmlns:a16="http://schemas.microsoft.com/office/drawing/2014/main" id="{D88A0C61-06D8-AB4C-9B5F-EF69852A6A70}"/>
              </a:ext>
            </a:extLst>
          </p:cNvPr>
          <p:cNvPicPr>
            <a:picLocks noChangeAspect="1"/>
          </p:cNvPicPr>
          <p:nvPr/>
        </p:nvPicPr>
        <p:blipFill>
          <a:blip r:embed="rId4"/>
          <a:stretch>
            <a:fillRect/>
          </a:stretch>
        </p:blipFill>
        <p:spPr>
          <a:xfrm>
            <a:off x="7315200" y="1143000"/>
            <a:ext cx="1593850" cy="1225550"/>
          </a:xfrm>
          <a:prstGeom prst="rect">
            <a:avLst/>
          </a:prstGeom>
        </p:spPr>
      </p:pic>
    </p:spTree>
    <p:extLst>
      <p:ext uri="{BB962C8B-B14F-4D97-AF65-F5344CB8AC3E}">
        <p14:creationId xmlns:p14="http://schemas.microsoft.com/office/powerpoint/2010/main" val="3703766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F84F8ED-B3A3-8443-890D-116B15533AB7}"/>
              </a:ext>
            </a:extLst>
          </p:cNvPr>
          <p:cNvPicPr>
            <a:picLocks noChangeAspect="1"/>
          </p:cNvPicPr>
          <p:nvPr/>
        </p:nvPicPr>
        <p:blipFill>
          <a:blip r:embed="rId2"/>
          <a:stretch>
            <a:fillRect/>
          </a:stretch>
        </p:blipFill>
        <p:spPr>
          <a:xfrm>
            <a:off x="2159000" y="5321300"/>
            <a:ext cx="4699000" cy="1308100"/>
          </a:xfrm>
          <a:prstGeom prst="rect">
            <a:avLst/>
          </a:prstGeom>
        </p:spPr>
      </p:pic>
      <p:sp>
        <p:nvSpPr>
          <p:cNvPr id="3" name="Content Placeholder 2">
            <a:extLst>
              <a:ext uri="{FF2B5EF4-FFF2-40B4-BE49-F238E27FC236}">
                <a16:creationId xmlns:a16="http://schemas.microsoft.com/office/drawing/2014/main" id="{2DB0C3A5-71E0-DE45-8C0B-26B6F1184E26}"/>
              </a:ext>
            </a:extLst>
          </p:cNvPr>
          <p:cNvSpPr>
            <a:spLocks noGrp="1"/>
          </p:cNvSpPr>
          <p:nvPr>
            <p:ph idx="1"/>
          </p:nvPr>
        </p:nvSpPr>
        <p:spPr>
          <a:xfrm>
            <a:off x="685800" y="2273300"/>
            <a:ext cx="7772400" cy="4114800"/>
          </a:xfrm>
        </p:spPr>
        <p:txBody>
          <a:bodyPr/>
          <a:lstStyle/>
          <a:p>
            <a:r>
              <a:rPr lang="en-US" dirty="0">
                <a:solidFill>
                  <a:schemeClr val="bg2"/>
                </a:solidFill>
              </a:rPr>
              <a:t>This is called a </a:t>
            </a:r>
            <a:r>
              <a:rPr lang="en-US" i="1" dirty="0">
                <a:solidFill>
                  <a:srgbClr val="0070C0"/>
                </a:solidFill>
              </a:rPr>
              <a:t>cool core </a:t>
            </a:r>
            <a:r>
              <a:rPr lang="en-US" i="1" dirty="0">
                <a:solidFill>
                  <a:schemeClr val="bg2"/>
                </a:solidFill>
              </a:rPr>
              <a:t>cyclone:</a:t>
            </a:r>
          </a:p>
          <a:p>
            <a:endParaRPr lang="en-US" i="1" dirty="0">
              <a:solidFill>
                <a:schemeClr val="bg2"/>
              </a:solidFill>
            </a:endParaRPr>
          </a:p>
          <a:p>
            <a:endParaRPr lang="en-US" i="1" dirty="0">
              <a:solidFill>
                <a:schemeClr val="bg2"/>
              </a:solidFill>
            </a:endParaRPr>
          </a:p>
          <a:p>
            <a:pPr marL="0" indent="0">
              <a:buNone/>
            </a:pPr>
            <a:endParaRPr lang="en-US" i="1" dirty="0">
              <a:solidFill>
                <a:schemeClr val="bg2"/>
              </a:solidFill>
            </a:endParaRPr>
          </a:p>
          <a:p>
            <a:r>
              <a:rPr lang="en-US" dirty="0">
                <a:solidFill>
                  <a:schemeClr val="bg2"/>
                </a:solidFill>
              </a:rPr>
              <a:t>This is called a </a:t>
            </a:r>
            <a:r>
              <a:rPr lang="en-US" i="1" dirty="0">
                <a:solidFill>
                  <a:srgbClr val="C00000"/>
                </a:solidFill>
              </a:rPr>
              <a:t>warm core </a:t>
            </a:r>
            <a:r>
              <a:rPr lang="en-US" i="1" dirty="0">
                <a:solidFill>
                  <a:schemeClr val="bg2"/>
                </a:solidFill>
              </a:rPr>
              <a:t>cyclone:</a:t>
            </a:r>
          </a:p>
          <a:p>
            <a:endParaRPr lang="en-US" i="1" dirty="0">
              <a:solidFill>
                <a:schemeClr val="bg2"/>
              </a:solidFill>
            </a:endParaRPr>
          </a:p>
          <a:p>
            <a:endParaRPr lang="en-US" i="1" dirty="0">
              <a:solidFill>
                <a:schemeClr val="bg2"/>
              </a:solidFill>
            </a:endParaRPr>
          </a:p>
        </p:txBody>
      </p:sp>
      <p:pic>
        <p:nvPicPr>
          <p:cNvPr id="14" name="Picture 13">
            <a:extLst>
              <a:ext uri="{FF2B5EF4-FFF2-40B4-BE49-F238E27FC236}">
                <a16:creationId xmlns:a16="http://schemas.microsoft.com/office/drawing/2014/main" id="{DCBF2DD8-3774-9D4A-9726-AE0702BEECC2}"/>
              </a:ext>
            </a:extLst>
          </p:cNvPr>
          <p:cNvPicPr>
            <a:picLocks noChangeAspect="1"/>
          </p:cNvPicPr>
          <p:nvPr/>
        </p:nvPicPr>
        <p:blipFill>
          <a:blip r:embed="rId3"/>
          <a:stretch>
            <a:fillRect/>
          </a:stretch>
        </p:blipFill>
        <p:spPr>
          <a:xfrm>
            <a:off x="2095500" y="2806700"/>
            <a:ext cx="4953000" cy="1828800"/>
          </a:xfrm>
          <a:prstGeom prst="rect">
            <a:avLst/>
          </a:prstGeom>
        </p:spPr>
      </p:pic>
      <p:sp>
        <p:nvSpPr>
          <p:cNvPr id="2" name="Title 1">
            <a:extLst>
              <a:ext uri="{FF2B5EF4-FFF2-40B4-BE49-F238E27FC236}">
                <a16:creationId xmlns:a16="http://schemas.microsoft.com/office/drawing/2014/main" id="{92251A98-C851-B144-BA39-A05902D7588D}"/>
              </a:ext>
            </a:extLst>
          </p:cNvPr>
          <p:cNvSpPr>
            <a:spLocks noGrp="1"/>
          </p:cNvSpPr>
          <p:nvPr>
            <p:ph type="title"/>
          </p:nvPr>
        </p:nvSpPr>
        <p:spPr/>
        <p:txBody>
          <a:bodyPr/>
          <a:lstStyle/>
          <a:p>
            <a:r>
              <a:rPr lang="en-US" dirty="0">
                <a:solidFill>
                  <a:schemeClr val="bg2"/>
                </a:solidFill>
              </a:rPr>
              <a:t>Since our main weather concern is in the </a:t>
            </a:r>
            <a:r>
              <a:rPr lang="en-US" i="1" dirty="0">
                <a:solidFill>
                  <a:schemeClr val="bg2"/>
                </a:solidFill>
              </a:rPr>
              <a:t>lower troposphere</a:t>
            </a:r>
            <a:r>
              <a:rPr lang="en-US" dirty="0">
                <a:solidFill>
                  <a:schemeClr val="bg2"/>
                </a:solidFill>
              </a:rPr>
              <a:t> (where water is),</a:t>
            </a:r>
          </a:p>
        </p:txBody>
      </p:sp>
      <p:cxnSp>
        <p:nvCxnSpPr>
          <p:cNvPr id="6" name="Straight Connector 5">
            <a:extLst>
              <a:ext uri="{FF2B5EF4-FFF2-40B4-BE49-F238E27FC236}">
                <a16:creationId xmlns:a16="http://schemas.microsoft.com/office/drawing/2014/main" id="{C47EFC39-09EE-944F-8217-6CAE88CF34D0}"/>
              </a:ext>
            </a:extLst>
          </p:cNvPr>
          <p:cNvCxnSpPr/>
          <p:nvPr/>
        </p:nvCxnSpPr>
        <p:spPr bwMode="auto">
          <a:xfrm flipH="1" flipV="1">
            <a:off x="2362200" y="4406900"/>
            <a:ext cx="4495800" cy="152400"/>
          </a:xfrm>
          <a:prstGeom prst="line">
            <a:avLst/>
          </a:prstGeom>
          <a:noFill/>
          <a:ln w="12700" cap="flat" cmpd="sng" algn="ctr">
            <a:solidFill>
              <a:schemeClr val="tx1"/>
            </a:solidFill>
            <a:prstDash val="solid"/>
            <a:round/>
            <a:headEnd type="none" w="med" len="med"/>
            <a:tailEnd type="triangle" w="med" len="med"/>
          </a:ln>
          <a:effectLst/>
        </p:spPr>
      </p:cxnSp>
      <p:cxnSp>
        <p:nvCxnSpPr>
          <p:cNvPr id="8" name="Straight Connector 7">
            <a:extLst>
              <a:ext uri="{FF2B5EF4-FFF2-40B4-BE49-F238E27FC236}">
                <a16:creationId xmlns:a16="http://schemas.microsoft.com/office/drawing/2014/main" id="{D4218207-E612-4845-B454-28D2C53DA2B2}"/>
              </a:ext>
            </a:extLst>
          </p:cNvPr>
          <p:cNvCxnSpPr>
            <a:cxnSpLocks/>
          </p:cNvCxnSpPr>
          <p:nvPr/>
        </p:nvCxnSpPr>
        <p:spPr bwMode="auto">
          <a:xfrm flipV="1">
            <a:off x="2133600" y="4483100"/>
            <a:ext cx="5029200" cy="152400"/>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58A3C08D-C825-B74C-859C-B2866AB77DC8}"/>
              </a:ext>
            </a:extLst>
          </p:cNvPr>
          <p:cNvPicPr>
            <a:picLocks noChangeAspect="1"/>
          </p:cNvPicPr>
          <p:nvPr/>
        </p:nvPicPr>
        <p:blipFill>
          <a:blip r:embed="rId4"/>
          <a:stretch>
            <a:fillRect/>
          </a:stretch>
        </p:blipFill>
        <p:spPr>
          <a:xfrm flipH="1">
            <a:off x="4191000" y="4178300"/>
            <a:ext cx="240921" cy="393700"/>
          </a:xfrm>
          <a:prstGeom prst="rect">
            <a:avLst/>
          </a:prstGeom>
        </p:spPr>
      </p:pic>
      <p:pic>
        <p:nvPicPr>
          <p:cNvPr id="13" name="Picture 12">
            <a:extLst>
              <a:ext uri="{FF2B5EF4-FFF2-40B4-BE49-F238E27FC236}">
                <a16:creationId xmlns:a16="http://schemas.microsoft.com/office/drawing/2014/main" id="{7C4325B0-02AF-1046-BFF4-1416B6498789}"/>
              </a:ext>
            </a:extLst>
          </p:cNvPr>
          <p:cNvPicPr>
            <a:picLocks noChangeAspect="1"/>
          </p:cNvPicPr>
          <p:nvPr/>
        </p:nvPicPr>
        <p:blipFill>
          <a:blip r:embed="rId5"/>
          <a:stretch>
            <a:fillRect/>
          </a:stretch>
        </p:blipFill>
        <p:spPr>
          <a:xfrm>
            <a:off x="5105400" y="3429000"/>
            <a:ext cx="635000" cy="599281"/>
          </a:xfrm>
          <a:prstGeom prst="rect">
            <a:avLst/>
          </a:prstGeom>
        </p:spPr>
      </p:pic>
      <p:cxnSp>
        <p:nvCxnSpPr>
          <p:cNvPr id="16" name="Straight Connector 15">
            <a:extLst>
              <a:ext uri="{FF2B5EF4-FFF2-40B4-BE49-F238E27FC236}">
                <a16:creationId xmlns:a16="http://schemas.microsoft.com/office/drawing/2014/main" id="{0693B997-D515-9A42-BEE3-F60BBEB27B3A}"/>
              </a:ext>
            </a:extLst>
          </p:cNvPr>
          <p:cNvCxnSpPr/>
          <p:nvPr/>
        </p:nvCxnSpPr>
        <p:spPr bwMode="auto">
          <a:xfrm flipH="1" flipV="1">
            <a:off x="2247900" y="6477000"/>
            <a:ext cx="4495800" cy="152400"/>
          </a:xfrm>
          <a:prstGeom prst="line">
            <a:avLst/>
          </a:prstGeom>
          <a:noFill/>
          <a:ln w="12700" cap="flat" cmpd="sng" algn="ctr">
            <a:solidFill>
              <a:schemeClr val="tx1"/>
            </a:solidFill>
            <a:prstDash val="solid"/>
            <a:round/>
            <a:headEnd type="none" w="med" len="med"/>
            <a:tailEnd type="triangle" w="med" len="med"/>
          </a:ln>
          <a:effectLst/>
        </p:spPr>
      </p:cxnSp>
      <p:cxnSp>
        <p:nvCxnSpPr>
          <p:cNvPr id="17" name="Straight Connector 16">
            <a:extLst>
              <a:ext uri="{FF2B5EF4-FFF2-40B4-BE49-F238E27FC236}">
                <a16:creationId xmlns:a16="http://schemas.microsoft.com/office/drawing/2014/main" id="{CC55C7AE-65C0-4A4A-B03C-1E002BE617FC}"/>
              </a:ext>
            </a:extLst>
          </p:cNvPr>
          <p:cNvCxnSpPr>
            <a:cxnSpLocks/>
          </p:cNvCxnSpPr>
          <p:nvPr/>
        </p:nvCxnSpPr>
        <p:spPr bwMode="auto">
          <a:xfrm flipV="1">
            <a:off x="2019300" y="6553200"/>
            <a:ext cx="5029200" cy="152400"/>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id="{E014001F-0605-874F-97F8-EC23E3C1FB2F}"/>
              </a:ext>
            </a:extLst>
          </p:cNvPr>
          <p:cNvPicPr>
            <a:picLocks noChangeAspect="1"/>
          </p:cNvPicPr>
          <p:nvPr/>
        </p:nvPicPr>
        <p:blipFill>
          <a:blip r:embed="rId4"/>
          <a:stretch>
            <a:fillRect/>
          </a:stretch>
        </p:blipFill>
        <p:spPr>
          <a:xfrm flipH="1">
            <a:off x="4076700" y="6248400"/>
            <a:ext cx="240921" cy="393700"/>
          </a:xfrm>
          <a:prstGeom prst="rect">
            <a:avLst/>
          </a:prstGeom>
        </p:spPr>
      </p:pic>
      <p:pic>
        <p:nvPicPr>
          <p:cNvPr id="19" name="Picture 18">
            <a:extLst>
              <a:ext uri="{FF2B5EF4-FFF2-40B4-BE49-F238E27FC236}">
                <a16:creationId xmlns:a16="http://schemas.microsoft.com/office/drawing/2014/main" id="{3C295FE3-8D06-5144-B2AD-1D51F74F9DF1}"/>
              </a:ext>
            </a:extLst>
          </p:cNvPr>
          <p:cNvPicPr>
            <a:picLocks noChangeAspect="1"/>
          </p:cNvPicPr>
          <p:nvPr/>
        </p:nvPicPr>
        <p:blipFill>
          <a:blip r:embed="rId5"/>
          <a:stretch>
            <a:fillRect/>
          </a:stretch>
        </p:blipFill>
        <p:spPr>
          <a:xfrm>
            <a:off x="4114800" y="5486400"/>
            <a:ext cx="381000" cy="599281"/>
          </a:xfrm>
          <a:prstGeom prst="rect">
            <a:avLst/>
          </a:prstGeom>
        </p:spPr>
      </p:pic>
      <p:pic>
        <p:nvPicPr>
          <p:cNvPr id="15" name="Picture 14">
            <a:extLst>
              <a:ext uri="{FF2B5EF4-FFF2-40B4-BE49-F238E27FC236}">
                <a16:creationId xmlns:a16="http://schemas.microsoft.com/office/drawing/2014/main" id="{1531E645-801E-D640-83E8-21762DD137E9}"/>
              </a:ext>
            </a:extLst>
          </p:cNvPr>
          <p:cNvPicPr>
            <a:picLocks noChangeAspect="1"/>
          </p:cNvPicPr>
          <p:nvPr/>
        </p:nvPicPr>
        <p:blipFill>
          <a:blip r:embed="rId5"/>
          <a:stretch>
            <a:fillRect/>
          </a:stretch>
        </p:blipFill>
        <p:spPr>
          <a:xfrm>
            <a:off x="5257800" y="5486400"/>
            <a:ext cx="406400" cy="599281"/>
          </a:xfrm>
          <a:prstGeom prst="rect">
            <a:avLst/>
          </a:prstGeom>
        </p:spPr>
      </p:pic>
    </p:spTree>
    <p:extLst>
      <p:ext uri="{BB962C8B-B14F-4D97-AF65-F5344CB8AC3E}">
        <p14:creationId xmlns:p14="http://schemas.microsoft.com/office/powerpoint/2010/main" val="449336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 part 1</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458200" cy="5029200"/>
          </a:xfrm>
        </p:spPr>
        <p:txBody>
          <a:bodyPr/>
          <a:lstStyle/>
          <a:p>
            <a:r>
              <a:rPr lang="en-US" dirty="0">
                <a:solidFill>
                  <a:srgbClr val="FF0000"/>
                </a:solidFill>
              </a:rPr>
              <a:t> Open Mapes IDV </a:t>
            </a:r>
            <a:r>
              <a:rPr lang="en-US" dirty="0">
                <a:solidFill>
                  <a:srgbClr val="FF0000"/>
                </a:solidFill>
                <a:sym typeface="Wingdings" pitchFamily="2" charset="2"/>
              </a:rPr>
              <a:t> </a:t>
            </a:r>
            <a:r>
              <a:rPr lang="en-US" dirty="0">
                <a:solidFill>
                  <a:srgbClr val="FF0000"/>
                </a:solidFill>
              </a:rPr>
              <a:t>UM ATM407…</a:t>
            </a:r>
          </a:p>
          <a:p>
            <a:pPr lvl="1"/>
            <a:r>
              <a:rPr lang="en-US" dirty="0">
                <a:solidFill>
                  <a:srgbClr val="FF0000"/>
                </a:solidFill>
              </a:rPr>
              <a:t>0000_coolcore_warmcore…</a:t>
            </a:r>
          </a:p>
          <a:p>
            <a:endParaRPr lang="en-US" dirty="0">
              <a:solidFill>
                <a:srgbClr val="FF0000"/>
              </a:solidFill>
            </a:endParaRPr>
          </a:p>
          <a:p>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Explore ALL of its displays, at ALL of its times (loop the animation). Learn to use the IDV. The Help menu has pan-zoom help on top. A mouse is a HUGE help for 3D views. </a:t>
            </a:r>
          </a:p>
        </p:txBody>
      </p:sp>
      <p:pic>
        <p:nvPicPr>
          <p:cNvPr id="9" name="Picture 8">
            <a:extLst>
              <a:ext uri="{FF2B5EF4-FFF2-40B4-BE49-F238E27FC236}">
                <a16:creationId xmlns:a16="http://schemas.microsoft.com/office/drawing/2014/main" id="{D7A0FC13-EEB7-574F-A25E-F986ED647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09800"/>
            <a:ext cx="8623300" cy="1600200"/>
          </a:xfrm>
          <a:prstGeom prst="rect">
            <a:avLst/>
          </a:prstGeom>
        </p:spPr>
      </p:pic>
    </p:spTree>
    <p:extLst>
      <p:ext uri="{BB962C8B-B14F-4D97-AF65-F5344CB8AC3E}">
        <p14:creationId xmlns:p14="http://schemas.microsoft.com/office/powerpoint/2010/main" val="554304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 part 1</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458200" cy="5029200"/>
          </a:xfrm>
        </p:spPr>
        <p:txBody>
          <a:bodyPr/>
          <a:lstStyle/>
          <a:p>
            <a:r>
              <a:rPr lang="en-US" dirty="0">
                <a:solidFill>
                  <a:srgbClr val="FF0000"/>
                </a:solidFill>
              </a:rPr>
              <a:t>In the following slides, make and label and explain nice clear illustrations like slides 13-17, but for</a:t>
            </a:r>
          </a:p>
          <a:p>
            <a:pPr lvl="1"/>
            <a:r>
              <a:rPr lang="en-US" dirty="0">
                <a:solidFill>
                  <a:srgbClr val="FF0000"/>
                </a:solidFill>
              </a:rPr>
              <a:t>a warm core anticyclone</a:t>
            </a:r>
          </a:p>
          <a:p>
            <a:pPr lvl="1"/>
            <a:r>
              <a:rPr lang="en-US" dirty="0">
                <a:solidFill>
                  <a:srgbClr val="FF0000"/>
                </a:solidFill>
              </a:rPr>
              <a:t>a warm core cyclone</a:t>
            </a:r>
          </a:p>
          <a:p>
            <a:pPr lvl="1"/>
            <a:r>
              <a:rPr lang="en-US" dirty="0">
                <a:solidFill>
                  <a:srgbClr val="FF0000"/>
                </a:solidFill>
              </a:rPr>
              <a:t>a cool core anticyclone</a:t>
            </a:r>
          </a:p>
        </p:txBody>
      </p:sp>
    </p:spTree>
    <p:extLst>
      <p:ext uri="{BB962C8B-B14F-4D97-AF65-F5344CB8AC3E}">
        <p14:creationId xmlns:p14="http://schemas.microsoft.com/office/powerpoint/2010/main" val="999377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anticyclone</a:t>
            </a:r>
          </a:p>
        </p:txBody>
      </p:sp>
      <p:pic>
        <p:nvPicPr>
          <p:cNvPr id="4" name="Picture 3">
            <a:extLst>
              <a:ext uri="{FF2B5EF4-FFF2-40B4-BE49-F238E27FC236}">
                <a16:creationId xmlns:a16="http://schemas.microsoft.com/office/drawing/2014/main" id="{40C9EF1C-ED93-8D46-92E5-5D8AD87F9F8C}"/>
              </a:ext>
            </a:extLst>
          </p:cNvPr>
          <p:cNvPicPr>
            <a:picLocks noChangeAspect="1"/>
          </p:cNvPicPr>
          <p:nvPr/>
        </p:nvPicPr>
        <p:blipFill>
          <a:blip r:embed="rId2"/>
          <a:stretch>
            <a:fillRect/>
          </a:stretch>
        </p:blipFill>
        <p:spPr>
          <a:xfrm>
            <a:off x="6324600" y="1371600"/>
            <a:ext cx="2819400" cy="918538"/>
          </a:xfrm>
          <a:prstGeom prst="rect">
            <a:avLst/>
          </a:prstGeom>
        </p:spPr>
      </p:pic>
      <p:sp>
        <p:nvSpPr>
          <p:cNvPr id="5" name="Content Placeholder 2">
            <a:extLst>
              <a:ext uri="{FF2B5EF4-FFF2-40B4-BE49-F238E27FC236}">
                <a16:creationId xmlns:a16="http://schemas.microsoft.com/office/drawing/2014/main" id="{C6BE05B1-2D78-9044-99FB-E426B18CC400}"/>
              </a:ext>
            </a:extLst>
          </p:cNvPr>
          <p:cNvSpPr>
            <a:spLocks noGrp="1"/>
          </p:cNvSpPr>
          <p:nvPr>
            <p:ph idx="1"/>
          </p:nvPr>
        </p:nvSpPr>
        <p:spPr>
          <a:xfrm>
            <a:off x="457200" y="1388158"/>
            <a:ext cx="5867400" cy="1014211"/>
          </a:xfrm>
        </p:spPr>
        <p:txBody>
          <a:bodyPr/>
          <a:lstStyle/>
          <a:p>
            <a:r>
              <a:rPr lang="en-US" sz="1600" dirty="0">
                <a:solidFill>
                  <a:schemeClr val="bg2"/>
                </a:solidFill>
              </a:rPr>
              <a:t>Over the central/midwestern United States, at 12z on 9-24-19, an upper-level center of negative vorticity was visible. This was associated with elevated heights on the 250hPa and 500hPa surfaces.</a:t>
            </a:r>
          </a:p>
        </p:txBody>
      </p:sp>
      <p:pic>
        <p:nvPicPr>
          <p:cNvPr id="7" name="Picture 6" descr="A picture containing building&#10;&#10;Description automatically generated">
            <a:extLst>
              <a:ext uri="{FF2B5EF4-FFF2-40B4-BE49-F238E27FC236}">
                <a16:creationId xmlns:a16="http://schemas.microsoft.com/office/drawing/2014/main" id="{1FE345A7-D8E1-4814-A604-BE2288512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90800"/>
            <a:ext cx="5334000" cy="4043172"/>
          </a:xfrm>
          <a:prstGeom prst="rect">
            <a:avLst/>
          </a:prstGeom>
        </p:spPr>
      </p:pic>
      <p:sp>
        <p:nvSpPr>
          <p:cNvPr id="6" name="Oval 5">
            <a:extLst>
              <a:ext uri="{FF2B5EF4-FFF2-40B4-BE49-F238E27FC236}">
                <a16:creationId xmlns:a16="http://schemas.microsoft.com/office/drawing/2014/main" id="{8F2019C7-AC66-43E0-8DC6-EE54EDDD9009}"/>
              </a:ext>
            </a:extLst>
          </p:cNvPr>
          <p:cNvSpPr/>
          <p:nvPr/>
        </p:nvSpPr>
        <p:spPr>
          <a:xfrm>
            <a:off x="2590800" y="2932876"/>
            <a:ext cx="2667000" cy="1676400"/>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PV &lt; 0</a:t>
            </a:r>
          </a:p>
        </p:txBody>
      </p:sp>
      <p:cxnSp>
        <p:nvCxnSpPr>
          <p:cNvPr id="8" name="Straight Arrow Connector 7">
            <a:extLst>
              <a:ext uri="{FF2B5EF4-FFF2-40B4-BE49-F238E27FC236}">
                <a16:creationId xmlns:a16="http://schemas.microsoft.com/office/drawing/2014/main" id="{1E73BA8C-0F1F-4454-8CFE-0976CE415F9F}"/>
              </a:ext>
            </a:extLst>
          </p:cNvPr>
          <p:cNvCxnSpPr>
            <a:cxnSpLocks/>
          </p:cNvCxnSpPr>
          <p:nvPr/>
        </p:nvCxnSpPr>
        <p:spPr bwMode="auto">
          <a:xfrm flipH="1">
            <a:off x="3581400" y="3962400"/>
            <a:ext cx="2590800" cy="1066800"/>
          </a:xfrm>
          <a:prstGeom prst="straightConnector1">
            <a:avLst/>
          </a:prstGeom>
          <a:noFill/>
          <a:ln w="76200" cap="flat" cmpd="sng" algn="ctr">
            <a:solidFill>
              <a:schemeClr val="bg2"/>
            </a:solidFill>
            <a:prstDash val="solid"/>
            <a:round/>
            <a:headEnd type="none" w="med" len="med"/>
            <a:tailEnd type="triangle"/>
          </a:ln>
          <a:effectLst/>
        </p:spPr>
      </p:cxnSp>
      <p:sp>
        <p:nvSpPr>
          <p:cNvPr id="10" name="Text Box 22">
            <a:extLst>
              <a:ext uri="{FF2B5EF4-FFF2-40B4-BE49-F238E27FC236}">
                <a16:creationId xmlns:a16="http://schemas.microsoft.com/office/drawing/2014/main" id="{B6D2EB25-D7C4-46DE-B96B-528AB87E0F47}"/>
              </a:ext>
            </a:extLst>
          </p:cNvPr>
          <p:cNvSpPr txBox="1">
            <a:spLocks noChangeArrowheads="1"/>
          </p:cNvSpPr>
          <p:nvPr/>
        </p:nvSpPr>
        <p:spPr bwMode="auto">
          <a:xfrm>
            <a:off x="6172200" y="2743200"/>
            <a:ext cx="2971800" cy="2859757"/>
          </a:xfrm>
          <a:prstGeom prst="rect">
            <a:avLst/>
          </a:prstGeom>
          <a:noFill/>
          <a:ln w="12700">
            <a:noFill/>
            <a:miter lim="800000"/>
            <a:headEnd/>
            <a:tailEnd/>
          </a:ln>
          <a:effectLst/>
        </p:spPr>
        <p:txBody>
          <a:bodyPr wrap="square" lIns="90488" tIns="44450" rIns="90488" bIns="44450">
            <a:spAutoFit/>
          </a:bodyPr>
          <a:lstStyle/>
          <a:p>
            <a:pPr marL="0" marR="0" lvl="0" indent="0" defTabSz="914400" rtl="0" eaLnBrk="0" fontAlgn="base" latinLnBrk="0" hangingPunct="0">
              <a:lnSpc>
                <a:spcPct val="100000"/>
              </a:lnSpc>
              <a:spcBef>
                <a:spcPct val="50000"/>
              </a:spcBef>
              <a:spcAft>
                <a:spcPct val="0"/>
              </a:spcAft>
              <a:buClrTx/>
              <a:buSzTx/>
              <a:buFontTx/>
              <a:buNone/>
              <a:tabLst/>
              <a:defRPr/>
            </a:pPr>
            <a:r>
              <a:rPr lang="en-US" sz="3000" b="1" u="sng" dirty="0">
                <a:solidFill>
                  <a:schemeClr val="bg2"/>
                </a:solidFill>
                <a:latin typeface="Arial" pitchFamily="34" charset="0"/>
              </a:rPr>
              <a:t>depressed</a:t>
            </a:r>
            <a:r>
              <a:rPr lang="en-US" sz="3000" b="1" dirty="0">
                <a:solidFill>
                  <a:schemeClr val="bg2"/>
                </a:solidFill>
                <a:latin typeface="Arial" pitchFamily="34" charset="0"/>
              </a:rPr>
              <a:t> theta surface below cyclonic core, hence </a:t>
            </a:r>
            <a:r>
              <a:rPr lang="en-US" sz="3000" b="1" u="sng" dirty="0">
                <a:solidFill>
                  <a:schemeClr val="bg2"/>
                </a:solidFill>
                <a:latin typeface="Arial" pitchFamily="34" charset="0"/>
              </a:rPr>
              <a:t>warmer</a:t>
            </a:r>
            <a:r>
              <a:rPr lang="en-US" sz="3000" b="1" dirty="0">
                <a:solidFill>
                  <a:schemeClr val="bg2"/>
                </a:solidFill>
                <a:latin typeface="Arial" pitchFamily="34" charset="0"/>
              </a:rPr>
              <a:t> than surroundings</a:t>
            </a:r>
            <a:endParaRPr kumimoji="0" lang="en-US" sz="3000" b="1" i="0" u="none" strike="noStrike" kern="1200" cap="none" spc="0" normalizeH="0" baseline="0" noProof="0" dirty="0">
              <a:ln>
                <a:noFill/>
              </a:ln>
              <a:solidFill>
                <a:schemeClr val="bg2"/>
              </a:solidFill>
              <a:effectLst/>
              <a:uLnTx/>
              <a:uFillTx/>
              <a:latin typeface="Arial" pitchFamily="34" charset="0"/>
            </a:endParaRPr>
          </a:p>
        </p:txBody>
      </p:sp>
    </p:spTree>
    <p:extLst>
      <p:ext uri="{BB962C8B-B14F-4D97-AF65-F5344CB8AC3E}">
        <p14:creationId xmlns:p14="http://schemas.microsoft.com/office/powerpoint/2010/main" val="2847393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warm core cyclone</a:t>
            </a:r>
          </a:p>
        </p:txBody>
      </p:sp>
      <p:pic>
        <p:nvPicPr>
          <p:cNvPr id="5" name="Picture 4">
            <a:extLst>
              <a:ext uri="{FF2B5EF4-FFF2-40B4-BE49-F238E27FC236}">
                <a16:creationId xmlns:a16="http://schemas.microsoft.com/office/drawing/2014/main" id="{08F9B887-C658-8149-9E1B-141B90687FC2}"/>
              </a:ext>
            </a:extLst>
          </p:cNvPr>
          <p:cNvPicPr>
            <a:picLocks noChangeAspect="1"/>
          </p:cNvPicPr>
          <p:nvPr/>
        </p:nvPicPr>
        <p:blipFill>
          <a:blip r:embed="rId2"/>
          <a:stretch>
            <a:fillRect/>
          </a:stretch>
        </p:blipFill>
        <p:spPr>
          <a:xfrm>
            <a:off x="5499100" y="1447800"/>
            <a:ext cx="3644900" cy="1071552"/>
          </a:xfrm>
          <a:prstGeom prst="rect">
            <a:avLst/>
          </a:prstGeom>
        </p:spPr>
      </p:pic>
      <p:sp>
        <p:nvSpPr>
          <p:cNvPr id="6" name="Content Placeholder 2">
            <a:extLst>
              <a:ext uri="{FF2B5EF4-FFF2-40B4-BE49-F238E27FC236}">
                <a16:creationId xmlns:a16="http://schemas.microsoft.com/office/drawing/2014/main" id="{D4CFE2CE-295B-B440-AF3C-BC98E7AE0384}"/>
              </a:ext>
            </a:extLst>
          </p:cNvPr>
          <p:cNvSpPr txBox="1">
            <a:spLocks/>
          </p:cNvSpPr>
          <p:nvPr/>
        </p:nvSpPr>
        <p:spPr bwMode="auto">
          <a:xfrm>
            <a:off x="457200" y="1787558"/>
            <a:ext cx="5486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a:lstStyle>
          <a:p>
            <a:r>
              <a:rPr lang="en-US" sz="1600" dirty="0">
                <a:solidFill>
                  <a:schemeClr val="bg2"/>
                </a:solidFill>
              </a:rPr>
              <a:t>At 18Z on 9-24-19, I took a zonal slice of vorticity and potential temperature (with height) over the Atlantic ocean. Here a prominent warm-core cyclone is visible – at the time, this was Tropical Storm Jerry.  </a:t>
            </a:r>
            <a:endParaRPr lang="en-US" sz="1600" kern="0" dirty="0">
              <a:solidFill>
                <a:schemeClr val="bg2"/>
              </a:solidFill>
            </a:endParaRPr>
          </a:p>
        </p:txBody>
      </p:sp>
      <p:pic>
        <p:nvPicPr>
          <p:cNvPr id="7" name="Picture 6" descr="A picture containing building, tower&#10;&#10;Description automatically generated">
            <a:extLst>
              <a:ext uri="{FF2B5EF4-FFF2-40B4-BE49-F238E27FC236}">
                <a16:creationId xmlns:a16="http://schemas.microsoft.com/office/drawing/2014/main" id="{969E8993-64F7-4625-82DF-82AA0C334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350" y="3124200"/>
            <a:ext cx="5805299" cy="2800547"/>
          </a:xfrm>
          <a:prstGeom prst="rect">
            <a:avLst/>
          </a:prstGeom>
        </p:spPr>
      </p:pic>
      <p:cxnSp>
        <p:nvCxnSpPr>
          <p:cNvPr id="8" name="Straight Arrow Connector 7">
            <a:extLst>
              <a:ext uri="{FF2B5EF4-FFF2-40B4-BE49-F238E27FC236}">
                <a16:creationId xmlns:a16="http://schemas.microsoft.com/office/drawing/2014/main" id="{D48E734E-50E3-4A72-B710-D99E8E0A8CB9}"/>
              </a:ext>
            </a:extLst>
          </p:cNvPr>
          <p:cNvCxnSpPr>
            <a:cxnSpLocks/>
          </p:cNvCxnSpPr>
          <p:nvPr/>
        </p:nvCxnSpPr>
        <p:spPr bwMode="auto">
          <a:xfrm flipV="1">
            <a:off x="4953000" y="5067432"/>
            <a:ext cx="990600" cy="971651"/>
          </a:xfrm>
          <a:prstGeom prst="straightConnector1">
            <a:avLst/>
          </a:prstGeom>
          <a:noFill/>
          <a:ln w="76200" cap="flat" cmpd="sng" algn="ctr">
            <a:solidFill>
              <a:schemeClr val="bg2"/>
            </a:solidFill>
            <a:prstDash val="solid"/>
            <a:round/>
            <a:headEnd type="none" w="med" len="med"/>
            <a:tailEnd type="triangle"/>
          </a:ln>
          <a:effectLst/>
        </p:spPr>
      </p:cxnSp>
      <p:sp>
        <p:nvSpPr>
          <p:cNvPr id="9" name="Text Box 22">
            <a:extLst>
              <a:ext uri="{FF2B5EF4-FFF2-40B4-BE49-F238E27FC236}">
                <a16:creationId xmlns:a16="http://schemas.microsoft.com/office/drawing/2014/main" id="{8950F781-D90D-4F1D-A87D-7BE5913BC233}"/>
              </a:ext>
            </a:extLst>
          </p:cNvPr>
          <p:cNvSpPr txBox="1">
            <a:spLocks noChangeArrowheads="1"/>
          </p:cNvSpPr>
          <p:nvPr/>
        </p:nvSpPr>
        <p:spPr bwMode="auto">
          <a:xfrm>
            <a:off x="685800" y="5986584"/>
            <a:ext cx="8077200" cy="828432"/>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lang="en-US" sz="2400" b="1" u="sng" dirty="0">
                <a:solidFill>
                  <a:schemeClr val="bg2"/>
                </a:solidFill>
                <a:latin typeface="Arial" pitchFamily="34" charset="0"/>
              </a:rPr>
              <a:t>depressed</a:t>
            </a:r>
            <a:r>
              <a:rPr lang="en-US" sz="2400" b="1" dirty="0">
                <a:solidFill>
                  <a:schemeClr val="bg2"/>
                </a:solidFill>
                <a:latin typeface="Arial" pitchFamily="34" charset="0"/>
              </a:rPr>
              <a:t> theta surface in and around cyclonic core at surface, hence </a:t>
            </a:r>
            <a:r>
              <a:rPr lang="en-US" sz="2400" b="1" u="sng" dirty="0">
                <a:solidFill>
                  <a:schemeClr val="bg2"/>
                </a:solidFill>
                <a:latin typeface="Arial" pitchFamily="34" charset="0"/>
              </a:rPr>
              <a:t>warmer </a:t>
            </a:r>
            <a:r>
              <a:rPr lang="en-US" sz="2400" b="1" dirty="0">
                <a:solidFill>
                  <a:schemeClr val="bg2"/>
                </a:solidFill>
                <a:latin typeface="Arial" pitchFamily="34" charset="0"/>
              </a:rPr>
              <a:t>than surroundings</a:t>
            </a:r>
            <a:endParaRPr kumimoji="0" lang="en-US" sz="2400" b="1" i="0" u="none" strike="noStrike" kern="1200" cap="none" spc="0" normalizeH="0" baseline="0" noProof="0" dirty="0">
              <a:ln>
                <a:noFill/>
              </a:ln>
              <a:solidFill>
                <a:schemeClr val="bg2"/>
              </a:solidFill>
              <a:effectLst/>
              <a:uLnTx/>
              <a:uFillTx/>
              <a:latin typeface="Arial" pitchFamily="34" charset="0"/>
            </a:endParaRPr>
          </a:p>
        </p:txBody>
      </p:sp>
      <p:sp>
        <p:nvSpPr>
          <p:cNvPr id="10" name="Oval 9">
            <a:extLst>
              <a:ext uri="{FF2B5EF4-FFF2-40B4-BE49-F238E27FC236}">
                <a16:creationId xmlns:a16="http://schemas.microsoft.com/office/drawing/2014/main" id="{EF2122BF-4049-4020-A0F9-B6C9F8B19830}"/>
              </a:ext>
            </a:extLst>
          </p:cNvPr>
          <p:cNvSpPr/>
          <p:nvPr/>
        </p:nvSpPr>
        <p:spPr>
          <a:xfrm>
            <a:off x="5134970" y="4981879"/>
            <a:ext cx="2217530" cy="1023475"/>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PV &gt; 0</a:t>
            </a:r>
          </a:p>
        </p:txBody>
      </p:sp>
    </p:spTree>
    <p:extLst>
      <p:ext uri="{BB962C8B-B14F-4D97-AF65-F5344CB8AC3E}">
        <p14:creationId xmlns:p14="http://schemas.microsoft.com/office/powerpoint/2010/main" val="3568579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1435-C526-5944-A4B4-2D7C52425412}"/>
              </a:ext>
            </a:extLst>
          </p:cNvPr>
          <p:cNvSpPr>
            <a:spLocks noGrp="1"/>
          </p:cNvSpPr>
          <p:nvPr>
            <p:ph type="title"/>
          </p:nvPr>
        </p:nvSpPr>
        <p:spPr/>
        <p:txBody>
          <a:bodyPr/>
          <a:lstStyle/>
          <a:p>
            <a:r>
              <a:rPr lang="en-US" dirty="0">
                <a:solidFill>
                  <a:schemeClr val="bg2"/>
                </a:solidFill>
              </a:rPr>
              <a:t>A cool core anticyclone</a:t>
            </a:r>
          </a:p>
        </p:txBody>
      </p:sp>
      <p:sp>
        <p:nvSpPr>
          <p:cNvPr id="3" name="Content Placeholder 2">
            <a:extLst>
              <a:ext uri="{FF2B5EF4-FFF2-40B4-BE49-F238E27FC236}">
                <a16:creationId xmlns:a16="http://schemas.microsoft.com/office/drawing/2014/main" id="{13093DA9-DDDC-C748-A72C-BDD22F02F39F}"/>
              </a:ext>
            </a:extLst>
          </p:cNvPr>
          <p:cNvSpPr>
            <a:spLocks noGrp="1"/>
          </p:cNvSpPr>
          <p:nvPr>
            <p:ph idx="1"/>
          </p:nvPr>
        </p:nvSpPr>
        <p:spPr>
          <a:xfrm>
            <a:off x="685800" y="1676400"/>
            <a:ext cx="5070943" cy="1219200"/>
          </a:xfrm>
        </p:spPr>
        <p:txBody>
          <a:bodyPr/>
          <a:lstStyle/>
          <a:p>
            <a:r>
              <a:rPr lang="en-US" sz="1600" dirty="0">
                <a:solidFill>
                  <a:schemeClr val="bg2"/>
                </a:solidFill>
              </a:rPr>
              <a:t>Zonal slice of potential temperature and relative vorticity over the Atlantic ocean on 9-22-19 18Z. Here, an area of negative vorticity near the surface – associated with a surface high-pressure system over the Atlantic – is evident. </a:t>
            </a:r>
          </a:p>
        </p:txBody>
      </p:sp>
      <p:pic>
        <p:nvPicPr>
          <p:cNvPr id="5" name="Picture 4">
            <a:extLst>
              <a:ext uri="{FF2B5EF4-FFF2-40B4-BE49-F238E27FC236}">
                <a16:creationId xmlns:a16="http://schemas.microsoft.com/office/drawing/2014/main" id="{7B238FCB-13DF-C84A-AC07-C67498994E49}"/>
              </a:ext>
            </a:extLst>
          </p:cNvPr>
          <p:cNvPicPr>
            <a:picLocks noChangeAspect="1"/>
          </p:cNvPicPr>
          <p:nvPr/>
        </p:nvPicPr>
        <p:blipFill>
          <a:blip r:embed="rId2"/>
          <a:stretch>
            <a:fillRect/>
          </a:stretch>
        </p:blipFill>
        <p:spPr>
          <a:xfrm>
            <a:off x="5756743" y="1371600"/>
            <a:ext cx="3387256" cy="914400"/>
          </a:xfrm>
          <a:prstGeom prst="rect">
            <a:avLst/>
          </a:prstGeom>
        </p:spPr>
      </p:pic>
      <p:pic>
        <p:nvPicPr>
          <p:cNvPr id="8" name="Picture 7">
            <a:extLst>
              <a:ext uri="{FF2B5EF4-FFF2-40B4-BE49-F238E27FC236}">
                <a16:creationId xmlns:a16="http://schemas.microsoft.com/office/drawing/2014/main" id="{06385270-EE9F-497E-A1F1-D8079A3DE2C1}"/>
              </a:ext>
            </a:extLst>
          </p:cNvPr>
          <p:cNvPicPr>
            <a:picLocks noChangeAspect="1"/>
          </p:cNvPicPr>
          <p:nvPr/>
        </p:nvPicPr>
        <p:blipFill rotWithShape="1">
          <a:blip r:embed="rId3">
            <a:extLst>
              <a:ext uri="{28A0092B-C50C-407E-A947-70E740481C1C}">
                <a14:useLocalDpi xmlns:a14="http://schemas.microsoft.com/office/drawing/2010/main" val="0"/>
              </a:ext>
            </a:extLst>
          </a:blip>
          <a:srcRect l="64593" t="29282"/>
          <a:stretch/>
        </p:blipFill>
        <p:spPr>
          <a:xfrm>
            <a:off x="3246892" y="3228392"/>
            <a:ext cx="5897108" cy="3497987"/>
          </a:xfrm>
          <a:prstGeom prst="rect">
            <a:avLst/>
          </a:prstGeom>
        </p:spPr>
      </p:pic>
      <p:sp>
        <p:nvSpPr>
          <p:cNvPr id="6" name="Oval 5">
            <a:extLst>
              <a:ext uri="{FF2B5EF4-FFF2-40B4-BE49-F238E27FC236}">
                <a16:creationId xmlns:a16="http://schemas.microsoft.com/office/drawing/2014/main" id="{28F6905E-5B22-49DB-A8B1-5FEC36609674}"/>
              </a:ext>
            </a:extLst>
          </p:cNvPr>
          <p:cNvSpPr/>
          <p:nvPr/>
        </p:nvSpPr>
        <p:spPr>
          <a:xfrm>
            <a:off x="5204846" y="5430979"/>
            <a:ext cx="2667000" cy="1295400"/>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Calibri"/>
                <a:ea typeface="+mn-ea"/>
                <a:cs typeface="+mn-cs"/>
              </a:rPr>
              <a:t>PV &lt; 0</a:t>
            </a:r>
          </a:p>
        </p:txBody>
      </p:sp>
      <p:cxnSp>
        <p:nvCxnSpPr>
          <p:cNvPr id="7" name="Straight Arrow Connector 6">
            <a:extLst>
              <a:ext uri="{FF2B5EF4-FFF2-40B4-BE49-F238E27FC236}">
                <a16:creationId xmlns:a16="http://schemas.microsoft.com/office/drawing/2014/main" id="{F53DE36D-150D-4833-99F2-888ED59F9AD4}"/>
              </a:ext>
            </a:extLst>
          </p:cNvPr>
          <p:cNvCxnSpPr>
            <a:cxnSpLocks/>
          </p:cNvCxnSpPr>
          <p:nvPr/>
        </p:nvCxnSpPr>
        <p:spPr bwMode="auto">
          <a:xfrm>
            <a:off x="3221271" y="4615079"/>
            <a:ext cx="2265129" cy="667053"/>
          </a:xfrm>
          <a:prstGeom prst="straightConnector1">
            <a:avLst/>
          </a:prstGeom>
          <a:noFill/>
          <a:ln w="76200" cap="flat" cmpd="sng" algn="ctr">
            <a:solidFill>
              <a:schemeClr val="bg2"/>
            </a:solidFill>
            <a:prstDash val="solid"/>
            <a:round/>
            <a:headEnd type="none" w="med" len="med"/>
            <a:tailEnd type="triangle"/>
          </a:ln>
          <a:effectLst/>
        </p:spPr>
      </p:cxnSp>
      <p:sp>
        <p:nvSpPr>
          <p:cNvPr id="9" name="Text Box 22">
            <a:extLst>
              <a:ext uri="{FF2B5EF4-FFF2-40B4-BE49-F238E27FC236}">
                <a16:creationId xmlns:a16="http://schemas.microsoft.com/office/drawing/2014/main" id="{1BEC0A1C-98A5-496C-B8BE-A53317B6D3A9}"/>
              </a:ext>
            </a:extLst>
          </p:cNvPr>
          <p:cNvSpPr txBox="1">
            <a:spLocks noChangeArrowheads="1"/>
          </p:cNvSpPr>
          <p:nvPr/>
        </p:nvSpPr>
        <p:spPr bwMode="auto">
          <a:xfrm>
            <a:off x="0" y="4129253"/>
            <a:ext cx="3246892" cy="230575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lang="en-US" sz="2400" b="1" u="sng" dirty="0">
                <a:solidFill>
                  <a:schemeClr val="bg2"/>
                </a:solidFill>
                <a:latin typeface="Arial" pitchFamily="34" charset="0"/>
              </a:rPr>
              <a:t>raised</a:t>
            </a:r>
            <a:r>
              <a:rPr lang="en-US" sz="2400" b="1" dirty="0">
                <a:solidFill>
                  <a:schemeClr val="bg2"/>
                </a:solidFill>
                <a:latin typeface="Arial" pitchFamily="34" charset="0"/>
              </a:rPr>
              <a:t> theta surfaces in and around cyclonic core at surface, hence </a:t>
            </a:r>
            <a:r>
              <a:rPr lang="en-US" sz="2400" b="1" u="sng" dirty="0">
                <a:solidFill>
                  <a:schemeClr val="bg2"/>
                </a:solidFill>
                <a:latin typeface="Arial" pitchFamily="34" charset="0"/>
              </a:rPr>
              <a:t>colder</a:t>
            </a:r>
            <a:r>
              <a:rPr lang="en-US" sz="2400" b="1" dirty="0">
                <a:solidFill>
                  <a:schemeClr val="bg2"/>
                </a:solidFill>
                <a:latin typeface="Arial" pitchFamily="34" charset="0"/>
              </a:rPr>
              <a:t> than surroundings</a:t>
            </a:r>
            <a:endParaRPr kumimoji="0" lang="en-US" sz="2400" b="1" i="0" u="none" strike="noStrike" kern="1200" cap="none" spc="0" normalizeH="0" baseline="0" noProof="0" dirty="0">
              <a:ln>
                <a:noFill/>
              </a:ln>
              <a:solidFill>
                <a:schemeClr val="bg2"/>
              </a:solidFill>
              <a:effectLst/>
              <a:uLnTx/>
              <a:uFillTx/>
              <a:latin typeface="Arial" pitchFamily="34" charset="0"/>
            </a:endParaRPr>
          </a:p>
        </p:txBody>
      </p:sp>
    </p:spTree>
    <p:extLst>
      <p:ext uri="{BB962C8B-B14F-4D97-AF65-F5344CB8AC3E}">
        <p14:creationId xmlns:p14="http://schemas.microsoft.com/office/powerpoint/2010/main" val="690130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chemeClr val="bg2"/>
                </a:solidFill>
              </a:rPr>
              <a:t>Isentropic surfaces</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763000" cy="5029200"/>
          </a:xfrm>
        </p:spPr>
        <p:txBody>
          <a:bodyPr/>
          <a:lstStyle/>
          <a:p>
            <a:r>
              <a:rPr lang="en-US" dirty="0" err="1">
                <a:solidFill>
                  <a:schemeClr val="bg2"/>
                </a:solidFill>
              </a:rPr>
              <a:t>Isentrope</a:t>
            </a:r>
            <a:r>
              <a:rPr lang="en-US" dirty="0">
                <a:solidFill>
                  <a:schemeClr val="bg2"/>
                </a:solidFill>
              </a:rPr>
              <a:t> contours on the cross sections above are </a:t>
            </a:r>
            <a:r>
              <a:rPr lang="en-US" i="1" dirty="0">
                <a:solidFill>
                  <a:schemeClr val="bg2"/>
                </a:solidFill>
              </a:rPr>
              <a:t>slices of isentropic surfaces</a:t>
            </a:r>
          </a:p>
          <a:p>
            <a:pPr lvl="1"/>
            <a:r>
              <a:rPr lang="en-US" dirty="0">
                <a:solidFill>
                  <a:schemeClr val="bg2"/>
                </a:solidFill>
              </a:rPr>
              <a:t>surfaces of constant entropy</a:t>
            </a:r>
          </a:p>
          <a:p>
            <a:pPr lvl="2"/>
            <a:r>
              <a:rPr lang="en-US" dirty="0">
                <a:solidFill>
                  <a:schemeClr val="bg2"/>
                </a:solidFill>
              </a:rPr>
              <a:t>or potential temperature, or dry static energy </a:t>
            </a:r>
            <a:r>
              <a:rPr lang="en-US" dirty="0" err="1">
                <a:solidFill>
                  <a:schemeClr val="bg2"/>
                </a:solidFill>
              </a:rPr>
              <a:t>C</a:t>
            </a:r>
            <a:r>
              <a:rPr lang="en-US" baseline="-25000" dirty="0" err="1">
                <a:solidFill>
                  <a:schemeClr val="bg2"/>
                </a:solidFill>
              </a:rPr>
              <a:t>p</a:t>
            </a:r>
            <a:r>
              <a:rPr lang="en-US" dirty="0" err="1">
                <a:solidFill>
                  <a:schemeClr val="bg2"/>
                </a:solidFill>
              </a:rPr>
              <a:t>T</a:t>
            </a:r>
            <a:r>
              <a:rPr lang="en-US" dirty="0">
                <a:solidFill>
                  <a:schemeClr val="bg2"/>
                </a:solidFill>
              </a:rPr>
              <a:t> + </a:t>
            </a:r>
            <a:r>
              <a:rPr lang="en-US" dirty="0" err="1">
                <a:solidFill>
                  <a:schemeClr val="bg2"/>
                </a:solidFill>
              </a:rPr>
              <a:t>gz</a:t>
            </a:r>
            <a:endParaRPr lang="en-US" dirty="0">
              <a:solidFill>
                <a:schemeClr val="bg2"/>
              </a:solidFill>
            </a:endParaRPr>
          </a:p>
          <a:p>
            <a:r>
              <a:rPr lang="en-US" dirty="0">
                <a:solidFill>
                  <a:schemeClr val="bg2"/>
                </a:solidFill>
              </a:rPr>
              <a:t>Let’s </a:t>
            </a:r>
            <a:r>
              <a:rPr lang="en-US" dirty="0">
                <a:solidFill>
                  <a:srgbClr val="FF0000"/>
                </a:solidFill>
              </a:rPr>
              <a:t>learn to see isentropic surfaces</a:t>
            </a:r>
          </a:p>
          <a:p>
            <a:r>
              <a:rPr lang="en-US" dirty="0">
                <a:solidFill>
                  <a:schemeClr val="bg2"/>
                </a:solidFill>
              </a:rPr>
              <a:t>They are almost like </a:t>
            </a:r>
            <a:r>
              <a:rPr lang="en-US" i="1" dirty="0">
                <a:solidFill>
                  <a:srgbClr val="FF0000"/>
                </a:solidFill>
              </a:rPr>
              <a:t>material surfaces</a:t>
            </a:r>
          </a:p>
          <a:p>
            <a:pPr lvl="1"/>
            <a:r>
              <a:rPr lang="en-US" dirty="0">
                <a:solidFill>
                  <a:schemeClr val="bg2"/>
                </a:solidFill>
              </a:rPr>
              <a:t>because</a:t>
            </a:r>
            <a:r>
              <a:rPr lang="en-US" i="1" dirty="0">
                <a:solidFill>
                  <a:schemeClr val="bg2"/>
                </a:solidFill>
              </a:rPr>
              <a:t> </a:t>
            </a:r>
            <a:r>
              <a:rPr lang="en-US" i="1" dirty="0" err="1">
                <a:solidFill>
                  <a:schemeClr val="bg2"/>
                </a:solidFill>
              </a:rPr>
              <a:t>D</a:t>
            </a:r>
            <a:r>
              <a:rPr lang="en-US" i="1" dirty="0" err="1">
                <a:solidFill>
                  <a:schemeClr val="bg2"/>
                </a:solidFill>
                <a:latin typeface="Symbol" pitchFamily="2" charset="2"/>
              </a:rPr>
              <a:t>q</a:t>
            </a:r>
            <a:r>
              <a:rPr lang="en-US" i="1" dirty="0">
                <a:solidFill>
                  <a:schemeClr val="bg2"/>
                </a:solidFill>
              </a:rPr>
              <a:t>/Dt = 0 </a:t>
            </a:r>
            <a:r>
              <a:rPr lang="en-US" dirty="0">
                <a:solidFill>
                  <a:schemeClr val="bg2"/>
                </a:solidFill>
              </a:rPr>
              <a:t>for adiabatic flow</a:t>
            </a:r>
          </a:p>
          <a:p>
            <a:pPr lvl="3"/>
            <a:r>
              <a:rPr lang="en-US" i="1" dirty="0">
                <a:solidFill>
                  <a:schemeClr val="bg2"/>
                </a:solidFill>
              </a:rPr>
              <a:t>(plus nonadiabatic or “diabatic” complications)</a:t>
            </a:r>
          </a:p>
          <a:p>
            <a:r>
              <a:rPr lang="en-US" dirty="0">
                <a:solidFill>
                  <a:srgbClr val="FF0000"/>
                </a:solidFill>
              </a:rPr>
              <a:t>Their vertical motion is air vertical motion</a:t>
            </a:r>
            <a:r>
              <a:rPr lang="en-US" dirty="0">
                <a:solidFill>
                  <a:schemeClr val="bg2"/>
                </a:solidFill>
              </a:rPr>
              <a:t>!</a:t>
            </a:r>
          </a:p>
          <a:p>
            <a:pPr lvl="1"/>
            <a:r>
              <a:rPr lang="en-US" dirty="0">
                <a:solidFill>
                  <a:schemeClr val="bg2"/>
                </a:solidFill>
              </a:rPr>
              <a:t>the holy grail, for </a:t>
            </a:r>
            <a:r>
              <a:rPr lang="en-US" dirty="0" err="1">
                <a:solidFill>
                  <a:schemeClr val="bg2"/>
                </a:solidFill>
              </a:rPr>
              <a:t>clouds+rain</a:t>
            </a:r>
            <a:r>
              <a:rPr lang="en-US" dirty="0">
                <a:solidFill>
                  <a:schemeClr val="bg2"/>
                </a:solidFill>
              </a:rPr>
              <a:t> (weather)</a:t>
            </a:r>
          </a:p>
        </p:txBody>
      </p:sp>
    </p:spTree>
    <p:extLst>
      <p:ext uri="{BB962C8B-B14F-4D97-AF65-F5344CB8AC3E}">
        <p14:creationId xmlns:p14="http://schemas.microsoft.com/office/powerpoint/2010/main" val="966822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part 2</a:t>
            </a:r>
          </a:p>
        </p:txBody>
      </p:sp>
      <p:sp>
        <p:nvSpPr>
          <p:cNvPr id="3" name="Content Placeholder 2">
            <a:extLst>
              <a:ext uri="{FF2B5EF4-FFF2-40B4-BE49-F238E27FC236}">
                <a16:creationId xmlns:a16="http://schemas.microsoft.com/office/drawing/2014/main" id="{F6B41D19-611D-FE47-AFBA-31D9D1E14C28}"/>
              </a:ext>
            </a:extLst>
          </p:cNvPr>
          <p:cNvSpPr>
            <a:spLocks noGrp="1"/>
          </p:cNvSpPr>
          <p:nvPr>
            <p:ph idx="1"/>
          </p:nvPr>
        </p:nvSpPr>
        <p:spPr>
          <a:xfrm>
            <a:off x="304800" y="1066800"/>
            <a:ext cx="8763000" cy="5029200"/>
          </a:xfrm>
        </p:spPr>
        <p:txBody>
          <a:bodyPr/>
          <a:lstStyle/>
          <a:p>
            <a:r>
              <a:rPr lang="en-US" dirty="0">
                <a:solidFill>
                  <a:srgbClr val="FF0000"/>
                </a:solidFill>
              </a:rPr>
              <a:t> In the same bundle, activate (check) the display called “Theta surface, z is its color” </a:t>
            </a:r>
          </a:p>
          <a:p>
            <a:endParaRPr lang="en-US" dirty="0">
              <a:solidFill>
                <a:srgbClr val="FF0000"/>
              </a:solidFill>
            </a:endParaRPr>
          </a:p>
          <a:p>
            <a:endParaRPr lang="en-US" dirty="0">
              <a:solidFill>
                <a:srgbClr val="FF0000"/>
              </a:solidFill>
            </a:endParaRPr>
          </a:p>
          <a:p>
            <a:r>
              <a:rPr lang="en-US" dirty="0">
                <a:solidFill>
                  <a:srgbClr val="FF0000"/>
                </a:solidFill>
              </a:rPr>
              <a:t>Adjust the value (310K, 330K, 360K) </a:t>
            </a:r>
          </a:p>
          <a:p>
            <a:r>
              <a:rPr lang="en-US" dirty="0">
                <a:solidFill>
                  <a:srgbClr val="FF0000"/>
                </a:solidFill>
              </a:rPr>
              <a:t>Use vorticity </a:t>
            </a:r>
            <a:r>
              <a:rPr lang="en-US" dirty="0" err="1">
                <a:solidFill>
                  <a:srgbClr val="FF0000"/>
                </a:solidFill>
              </a:rPr>
              <a:t>isosurfaces</a:t>
            </a:r>
            <a:r>
              <a:rPr lang="en-US" dirty="0">
                <a:solidFill>
                  <a:srgbClr val="FF0000"/>
                </a:solidFill>
              </a:rPr>
              <a:t> and cross sections in an illustrated description of its topography. </a:t>
            </a:r>
          </a:p>
          <a:p>
            <a:pPr lvl="1"/>
            <a:r>
              <a:rPr lang="en-US" dirty="0">
                <a:solidFill>
                  <a:srgbClr val="FF0000"/>
                </a:solidFill>
              </a:rPr>
              <a:t>Is there a mean north-south slope? hint: </a:t>
            </a:r>
          </a:p>
          <a:p>
            <a:pPr lvl="1"/>
            <a:r>
              <a:rPr lang="en-US" dirty="0">
                <a:solidFill>
                  <a:srgbClr val="FF0000"/>
                </a:solidFill>
              </a:rPr>
              <a:t>What vorticity features (Part I) explain dimples?</a:t>
            </a:r>
          </a:p>
          <a:p>
            <a:pPr lvl="1"/>
            <a:r>
              <a:rPr lang="en-US" dirty="0">
                <a:solidFill>
                  <a:srgbClr val="FF0000"/>
                </a:solidFill>
              </a:rPr>
              <a:t>What vorticity features (Part I) explain peaks? </a:t>
            </a:r>
          </a:p>
        </p:txBody>
      </p:sp>
      <p:pic>
        <p:nvPicPr>
          <p:cNvPr id="4" name="Picture 3">
            <a:extLst>
              <a:ext uri="{FF2B5EF4-FFF2-40B4-BE49-F238E27FC236}">
                <a16:creationId xmlns:a16="http://schemas.microsoft.com/office/drawing/2014/main" id="{C8BC95ED-679A-C04C-9441-68349A22FF44}"/>
              </a:ext>
            </a:extLst>
          </p:cNvPr>
          <p:cNvPicPr>
            <a:picLocks noChangeAspect="1"/>
          </p:cNvPicPr>
          <p:nvPr/>
        </p:nvPicPr>
        <p:blipFill>
          <a:blip r:embed="rId2"/>
          <a:stretch>
            <a:fillRect/>
          </a:stretch>
        </p:blipFill>
        <p:spPr>
          <a:xfrm>
            <a:off x="2667000" y="2133600"/>
            <a:ext cx="3009900" cy="1168400"/>
          </a:xfrm>
          <a:prstGeom prst="rect">
            <a:avLst/>
          </a:prstGeom>
        </p:spPr>
      </p:pic>
      <p:pic>
        <p:nvPicPr>
          <p:cNvPr id="7" name="Picture 6">
            <a:extLst>
              <a:ext uri="{FF2B5EF4-FFF2-40B4-BE49-F238E27FC236}">
                <a16:creationId xmlns:a16="http://schemas.microsoft.com/office/drawing/2014/main" id="{B7BE8519-68D8-4E4B-B14C-70B9EF33B832}"/>
              </a:ext>
            </a:extLst>
          </p:cNvPr>
          <p:cNvPicPr>
            <a:picLocks noChangeAspect="1"/>
          </p:cNvPicPr>
          <p:nvPr/>
        </p:nvPicPr>
        <p:blipFill>
          <a:blip r:embed="rId3"/>
          <a:stretch>
            <a:fillRect/>
          </a:stretch>
        </p:blipFill>
        <p:spPr>
          <a:xfrm>
            <a:off x="7543800" y="4876800"/>
            <a:ext cx="685800" cy="620486"/>
          </a:xfrm>
          <a:prstGeom prst="rect">
            <a:avLst/>
          </a:prstGeom>
        </p:spPr>
      </p:pic>
    </p:spTree>
    <p:extLst>
      <p:ext uri="{BB962C8B-B14F-4D97-AF65-F5344CB8AC3E}">
        <p14:creationId xmlns:p14="http://schemas.microsoft.com/office/powerpoint/2010/main" val="866774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310K </a:t>
            </a:r>
            <a:r>
              <a:rPr lang="en-US" dirty="0" err="1">
                <a:solidFill>
                  <a:schemeClr val="bg2"/>
                </a:solidFill>
              </a:rPr>
              <a:t>isosurface</a:t>
            </a:r>
            <a:br>
              <a:rPr lang="en-US" dirty="0">
                <a:solidFill>
                  <a:schemeClr val="bg2"/>
                </a:solidFill>
              </a:rPr>
            </a:br>
            <a:r>
              <a:rPr lang="en-US" sz="2400" dirty="0">
                <a:solidFill>
                  <a:schemeClr val="bg2"/>
                </a:solidFill>
              </a:rPr>
              <a:t>The mean slope appears to increase with latitude, probably related to the decrease in mean temperature with latitude. </a:t>
            </a:r>
          </a:p>
        </p:txBody>
      </p:sp>
      <p:pic>
        <p:nvPicPr>
          <p:cNvPr id="5" name="Content Placeholder 4" descr="A close up of a bird&#10;&#10;Description automatically generated">
            <a:extLst>
              <a:ext uri="{FF2B5EF4-FFF2-40B4-BE49-F238E27FC236}">
                <a16:creationId xmlns:a16="http://schemas.microsoft.com/office/drawing/2014/main" id="{25CDAF50-C463-483A-AC3A-42E6088E4C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H="1">
            <a:off x="1371600" y="1981200"/>
            <a:ext cx="6934200" cy="4114800"/>
          </a:xfrm>
        </p:spPr>
      </p:pic>
      <p:cxnSp>
        <p:nvCxnSpPr>
          <p:cNvPr id="4" name="Straight Arrow Connector 3">
            <a:extLst>
              <a:ext uri="{FF2B5EF4-FFF2-40B4-BE49-F238E27FC236}">
                <a16:creationId xmlns:a16="http://schemas.microsoft.com/office/drawing/2014/main" id="{6A408744-A910-4918-9DDE-33E1D00B7FEB}"/>
              </a:ext>
            </a:extLst>
          </p:cNvPr>
          <p:cNvCxnSpPr>
            <a:cxnSpLocks/>
          </p:cNvCxnSpPr>
          <p:nvPr/>
        </p:nvCxnSpPr>
        <p:spPr bwMode="auto">
          <a:xfrm>
            <a:off x="1524000" y="6324600"/>
            <a:ext cx="6781800" cy="0"/>
          </a:xfrm>
          <a:prstGeom prst="straightConnector1">
            <a:avLst/>
          </a:prstGeom>
          <a:noFill/>
          <a:ln w="76200" cap="flat" cmpd="sng" algn="ctr">
            <a:solidFill>
              <a:schemeClr val="bg2"/>
            </a:solidFill>
            <a:prstDash val="solid"/>
            <a:round/>
            <a:headEnd type="none" w="med" len="med"/>
            <a:tailEnd type="triangle"/>
          </a:ln>
          <a:effectLst/>
        </p:spPr>
      </p:cxnSp>
      <p:sp>
        <p:nvSpPr>
          <p:cNvPr id="6" name="TextBox 5">
            <a:extLst>
              <a:ext uri="{FF2B5EF4-FFF2-40B4-BE49-F238E27FC236}">
                <a16:creationId xmlns:a16="http://schemas.microsoft.com/office/drawing/2014/main" id="{805A6344-E015-49D7-9CBD-5DCFAFCEDB6B}"/>
              </a:ext>
            </a:extLst>
          </p:cNvPr>
          <p:cNvSpPr txBox="1"/>
          <p:nvPr/>
        </p:nvSpPr>
        <p:spPr>
          <a:xfrm>
            <a:off x="1600200" y="6400800"/>
            <a:ext cx="304800" cy="380982"/>
          </a:xfrm>
          <a:prstGeom prst="rect">
            <a:avLst/>
          </a:prstGeom>
          <a:noFill/>
        </p:spPr>
        <p:txBody>
          <a:bodyPr wrap="square" rtlCol="0">
            <a:spAutoFit/>
          </a:bodyPr>
          <a:lstStyle/>
          <a:p>
            <a:r>
              <a:rPr lang="en-US" b="1" dirty="0">
                <a:solidFill>
                  <a:schemeClr val="bg2"/>
                </a:solidFill>
              </a:rPr>
              <a:t>S</a:t>
            </a:r>
          </a:p>
        </p:txBody>
      </p:sp>
      <p:sp>
        <p:nvSpPr>
          <p:cNvPr id="7" name="TextBox 6">
            <a:extLst>
              <a:ext uri="{FF2B5EF4-FFF2-40B4-BE49-F238E27FC236}">
                <a16:creationId xmlns:a16="http://schemas.microsoft.com/office/drawing/2014/main" id="{E30B092B-3590-4224-AFCD-A4EC7C0C8007}"/>
              </a:ext>
            </a:extLst>
          </p:cNvPr>
          <p:cNvSpPr txBox="1"/>
          <p:nvPr/>
        </p:nvSpPr>
        <p:spPr>
          <a:xfrm>
            <a:off x="7848600" y="6400800"/>
            <a:ext cx="304800" cy="380982"/>
          </a:xfrm>
          <a:prstGeom prst="rect">
            <a:avLst/>
          </a:prstGeom>
          <a:noFill/>
        </p:spPr>
        <p:txBody>
          <a:bodyPr wrap="square" rtlCol="0">
            <a:spAutoFit/>
          </a:bodyPr>
          <a:lstStyle/>
          <a:p>
            <a:r>
              <a:rPr lang="en-US" b="1" dirty="0">
                <a:solidFill>
                  <a:schemeClr val="bg2"/>
                </a:solidFill>
              </a:rPr>
              <a:t>N</a:t>
            </a:r>
          </a:p>
        </p:txBody>
      </p:sp>
    </p:spTree>
    <p:extLst>
      <p:ext uri="{BB962C8B-B14F-4D97-AF65-F5344CB8AC3E}">
        <p14:creationId xmlns:p14="http://schemas.microsoft.com/office/powerpoint/2010/main" val="415229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Line 2"/>
          <p:cNvSpPr>
            <a:spLocks noChangeShapeType="1"/>
          </p:cNvSpPr>
          <p:nvPr/>
        </p:nvSpPr>
        <p:spPr bwMode="auto">
          <a:xfrm>
            <a:off x="609600" y="838200"/>
            <a:ext cx="0" cy="518160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59" name="Line 3"/>
          <p:cNvSpPr>
            <a:spLocks noChangeShapeType="1"/>
          </p:cNvSpPr>
          <p:nvPr/>
        </p:nvSpPr>
        <p:spPr bwMode="auto">
          <a:xfrm>
            <a:off x="7848600" y="838200"/>
            <a:ext cx="0" cy="518160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1" name="Text Box 5"/>
          <p:cNvSpPr txBox="1">
            <a:spLocks noChangeArrowheads="1"/>
          </p:cNvSpPr>
          <p:nvPr/>
        </p:nvSpPr>
        <p:spPr bwMode="auto">
          <a:xfrm>
            <a:off x="7924800" y="6152729"/>
            <a:ext cx="1066800" cy="333375"/>
          </a:xfrm>
          <a:prstGeom prst="rect">
            <a:avLst/>
          </a:prstGeom>
          <a:solidFill>
            <a:schemeClr val="tx1"/>
          </a:solid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1000 mb</a:t>
            </a:r>
          </a:p>
        </p:txBody>
      </p:sp>
      <p:sp>
        <p:nvSpPr>
          <p:cNvPr id="1453062" name="Oval 6"/>
          <p:cNvSpPr>
            <a:spLocks noChangeArrowheads="1"/>
          </p:cNvSpPr>
          <p:nvPr/>
        </p:nvSpPr>
        <p:spPr bwMode="auto">
          <a:xfrm>
            <a:off x="2514600" y="2729551"/>
            <a:ext cx="1981200" cy="1869743"/>
          </a:xfrm>
          <a:prstGeom prst="ellipse">
            <a:avLst/>
          </a:prstGeom>
          <a:solidFill>
            <a:srgbClr val="969696"/>
          </a:solidFill>
          <a:ln w="12700">
            <a:noFill/>
            <a:round/>
            <a:headEnd/>
            <a:tailEnd/>
          </a:ln>
          <a:effectLst/>
        </p:spPr>
        <p:txBody>
          <a:bodyPr wrap="none" lIns="90488" tIns="44450" rIns="90488" bIns="4445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4" name="Text Box 8"/>
          <p:cNvSpPr txBox="1">
            <a:spLocks noChangeArrowheads="1"/>
          </p:cNvSpPr>
          <p:nvPr/>
        </p:nvSpPr>
        <p:spPr bwMode="auto">
          <a:xfrm>
            <a:off x="7924800" y="3590504"/>
            <a:ext cx="9144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500 mb</a:t>
            </a:r>
          </a:p>
        </p:txBody>
      </p:sp>
      <p:sp>
        <p:nvSpPr>
          <p:cNvPr id="1453065" name="Text Box 9"/>
          <p:cNvSpPr txBox="1">
            <a:spLocks noChangeArrowheads="1"/>
          </p:cNvSpPr>
          <p:nvPr/>
        </p:nvSpPr>
        <p:spPr bwMode="auto">
          <a:xfrm>
            <a:off x="7924800" y="2359928"/>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300 mb</a:t>
            </a:r>
          </a:p>
        </p:txBody>
      </p:sp>
      <p:sp>
        <p:nvSpPr>
          <p:cNvPr id="1453066" name="Text Box 10"/>
          <p:cNvSpPr txBox="1">
            <a:spLocks noChangeArrowheads="1"/>
          </p:cNvSpPr>
          <p:nvPr/>
        </p:nvSpPr>
        <p:spPr bwMode="auto">
          <a:xfrm>
            <a:off x="7924800" y="1703696"/>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200 mb</a:t>
            </a:r>
          </a:p>
        </p:txBody>
      </p:sp>
      <p:sp>
        <p:nvSpPr>
          <p:cNvPr id="1453067" name="Text Box 11"/>
          <p:cNvSpPr txBox="1">
            <a:spLocks noChangeArrowheads="1"/>
          </p:cNvSpPr>
          <p:nvPr/>
        </p:nvSpPr>
        <p:spPr bwMode="auto">
          <a:xfrm>
            <a:off x="7911152" y="1158920"/>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150 mb</a:t>
            </a:r>
          </a:p>
        </p:txBody>
      </p:sp>
      <p:sp>
        <p:nvSpPr>
          <p:cNvPr id="1453069" name="Text Box 13"/>
          <p:cNvSpPr txBox="1">
            <a:spLocks noChangeArrowheads="1"/>
          </p:cNvSpPr>
          <p:nvPr/>
        </p:nvSpPr>
        <p:spPr bwMode="auto">
          <a:xfrm>
            <a:off x="775648" y="0"/>
            <a:ext cx="7086600" cy="1138773"/>
          </a:xfrm>
          <a:prstGeom prst="rect">
            <a:avLst/>
          </a:prstGeom>
          <a:noFill/>
          <a:ln w="1270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sng" strike="noStrike" kern="1200" cap="none" spc="0" normalizeH="0" baseline="0" noProof="0" dirty="0">
                <a:ln>
                  <a:noFill/>
                </a:ln>
                <a:solidFill>
                  <a:srgbClr val="7030A0"/>
                </a:solidFill>
                <a:effectLst/>
                <a:uLnTx/>
                <a:uFillTx/>
                <a:latin typeface="Times New Roman" pitchFamily="18" charset="0"/>
                <a:ea typeface="+mn-ea"/>
                <a:cs typeface="+mn-cs"/>
              </a:rPr>
              <a:t>p surfaces on a z-coordinate diagram</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for NH </a:t>
            </a:r>
            <a:r>
              <a:rPr kumimoji="0" lang="en-US" sz="2400" b="1" i="0" u="none" strike="noStrike" kern="1200" cap="none" spc="0" normalizeH="0" baseline="0" noProof="0" dirty="0">
                <a:ln>
                  <a:noFill/>
                </a:ln>
                <a:solidFill>
                  <a:srgbClr val="000000"/>
                </a:solidFill>
                <a:effectLst/>
                <a:uLnTx/>
                <a:uFillTx/>
                <a:latin typeface="Times New Roman" pitchFamily="18" charset="0"/>
                <a:ea typeface="+mn-ea"/>
                <a:cs typeface="+mn-cs"/>
              </a:rPr>
              <a:t>westerly jet stream </a:t>
            </a: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in thermal wind balance</a:t>
            </a:r>
          </a:p>
        </p:txBody>
      </p:sp>
      <p:sp>
        <p:nvSpPr>
          <p:cNvPr id="1453070" name="Freeform 14"/>
          <p:cNvSpPr>
            <a:spLocks/>
          </p:cNvSpPr>
          <p:nvPr/>
        </p:nvSpPr>
        <p:spPr bwMode="auto">
          <a:xfrm>
            <a:off x="595313" y="5035129"/>
            <a:ext cx="7256462" cy="1276350"/>
          </a:xfrm>
          <a:custGeom>
            <a:avLst/>
            <a:gdLst/>
            <a:ahLst/>
            <a:cxnLst>
              <a:cxn ang="0">
                <a:pos x="0" y="439"/>
              </a:cxn>
              <a:cxn ang="0">
                <a:pos x="0" y="804"/>
              </a:cxn>
              <a:cxn ang="0">
                <a:pos x="4562" y="795"/>
              </a:cxn>
              <a:cxn ang="0">
                <a:pos x="4571" y="0"/>
              </a:cxn>
              <a:cxn ang="0">
                <a:pos x="4059" y="18"/>
              </a:cxn>
              <a:cxn ang="0">
                <a:pos x="3703" y="36"/>
              </a:cxn>
              <a:cxn ang="0">
                <a:pos x="2816" y="91"/>
              </a:cxn>
              <a:cxn ang="0">
                <a:pos x="2222" y="274"/>
              </a:cxn>
              <a:cxn ang="0">
                <a:pos x="1527" y="420"/>
              </a:cxn>
              <a:cxn ang="0">
                <a:pos x="777" y="429"/>
              </a:cxn>
              <a:cxn ang="0">
                <a:pos x="0" y="439"/>
              </a:cxn>
            </a:cxnLst>
            <a:rect l="0" t="0" r="r" b="b"/>
            <a:pathLst>
              <a:path w="4571" h="804">
                <a:moveTo>
                  <a:pt x="0" y="439"/>
                </a:moveTo>
                <a:lnTo>
                  <a:pt x="0" y="804"/>
                </a:lnTo>
                <a:lnTo>
                  <a:pt x="4562" y="795"/>
                </a:lnTo>
                <a:lnTo>
                  <a:pt x="4571" y="0"/>
                </a:lnTo>
                <a:lnTo>
                  <a:pt x="4059" y="18"/>
                </a:lnTo>
                <a:cubicBezTo>
                  <a:pt x="3980" y="26"/>
                  <a:pt x="3780" y="17"/>
                  <a:pt x="3703" y="36"/>
                </a:cubicBezTo>
                <a:cubicBezTo>
                  <a:pt x="3510" y="27"/>
                  <a:pt x="3200" y="27"/>
                  <a:pt x="2816" y="91"/>
                </a:cubicBezTo>
                <a:cubicBezTo>
                  <a:pt x="2531" y="141"/>
                  <a:pt x="2437" y="219"/>
                  <a:pt x="2222" y="274"/>
                </a:cubicBezTo>
                <a:cubicBezTo>
                  <a:pt x="2007" y="329"/>
                  <a:pt x="1768" y="394"/>
                  <a:pt x="1527" y="420"/>
                </a:cubicBezTo>
                <a:cubicBezTo>
                  <a:pt x="1276" y="425"/>
                  <a:pt x="1027" y="425"/>
                  <a:pt x="777" y="429"/>
                </a:cubicBezTo>
                <a:lnTo>
                  <a:pt x="0" y="439"/>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1" name="Freeform 15"/>
          <p:cNvSpPr>
            <a:spLocks/>
          </p:cNvSpPr>
          <p:nvPr/>
        </p:nvSpPr>
        <p:spPr bwMode="auto">
          <a:xfrm>
            <a:off x="609600" y="3727029"/>
            <a:ext cx="7242175" cy="1989138"/>
          </a:xfrm>
          <a:custGeom>
            <a:avLst/>
            <a:gdLst/>
            <a:ahLst/>
            <a:cxnLst>
              <a:cxn ang="0">
                <a:pos x="0" y="881"/>
              </a:cxn>
              <a:cxn ang="0">
                <a:pos x="9" y="1253"/>
              </a:cxn>
              <a:cxn ang="0">
                <a:pos x="1463" y="1244"/>
              </a:cxn>
              <a:cxn ang="0">
                <a:pos x="2331" y="1061"/>
              </a:cxn>
              <a:cxn ang="0">
                <a:pos x="2761" y="915"/>
              </a:cxn>
              <a:cxn ang="0">
                <a:pos x="3520" y="851"/>
              </a:cxn>
              <a:cxn ang="0">
                <a:pos x="4553" y="833"/>
              </a:cxn>
              <a:cxn ang="0">
                <a:pos x="4562" y="19"/>
              </a:cxn>
              <a:cxn ang="0">
                <a:pos x="4005" y="19"/>
              </a:cxn>
              <a:cxn ang="0">
                <a:pos x="3529" y="19"/>
              </a:cxn>
              <a:cxn ang="0">
                <a:pos x="3127" y="28"/>
              </a:cxn>
              <a:cxn ang="0">
                <a:pos x="2971" y="37"/>
              </a:cxn>
              <a:cxn ang="0">
                <a:pos x="2560" y="138"/>
              </a:cxn>
              <a:cxn ang="0">
                <a:pos x="2085" y="595"/>
              </a:cxn>
              <a:cxn ang="0">
                <a:pos x="1792" y="741"/>
              </a:cxn>
              <a:cxn ang="0">
                <a:pos x="1399" y="851"/>
              </a:cxn>
              <a:cxn ang="0">
                <a:pos x="777" y="871"/>
              </a:cxn>
              <a:cxn ang="0">
                <a:pos x="0" y="881"/>
              </a:cxn>
            </a:cxnLst>
            <a:rect l="0" t="0" r="r" b="b"/>
            <a:pathLst>
              <a:path w="4562" h="1253">
                <a:moveTo>
                  <a:pt x="0" y="881"/>
                </a:moveTo>
                <a:lnTo>
                  <a:pt x="9" y="1253"/>
                </a:lnTo>
                <a:lnTo>
                  <a:pt x="1463" y="1244"/>
                </a:lnTo>
                <a:cubicBezTo>
                  <a:pt x="1850" y="1212"/>
                  <a:pt x="2115" y="1116"/>
                  <a:pt x="2331" y="1061"/>
                </a:cubicBezTo>
                <a:cubicBezTo>
                  <a:pt x="2547" y="1006"/>
                  <a:pt x="2563" y="950"/>
                  <a:pt x="2761" y="915"/>
                </a:cubicBezTo>
                <a:cubicBezTo>
                  <a:pt x="2959" y="880"/>
                  <a:pt x="3221" y="865"/>
                  <a:pt x="3520" y="851"/>
                </a:cubicBezTo>
                <a:lnTo>
                  <a:pt x="4553" y="833"/>
                </a:lnTo>
                <a:lnTo>
                  <a:pt x="4562" y="19"/>
                </a:lnTo>
                <a:lnTo>
                  <a:pt x="4005" y="19"/>
                </a:lnTo>
                <a:cubicBezTo>
                  <a:pt x="3926" y="27"/>
                  <a:pt x="3606" y="0"/>
                  <a:pt x="3529" y="19"/>
                </a:cubicBezTo>
                <a:lnTo>
                  <a:pt x="3127" y="28"/>
                </a:lnTo>
                <a:cubicBezTo>
                  <a:pt x="3054" y="30"/>
                  <a:pt x="3065" y="19"/>
                  <a:pt x="2971" y="37"/>
                </a:cubicBezTo>
                <a:cubicBezTo>
                  <a:pt x="2877" y="55"/>
                  <a:pt x="2708" y="45"/>
                  <a:pt x="2560" y="138"/>
                </a:cubicBezTo>
                <a:cubicBezTo>
                  <a:pt x="2412" y="231"/>
                  <a:pt x="2213" y="495"/>
                  <a:pt x="2085" y="595"/>
                </a:cubicBezTo>
                <a:cubicBezTo>
                  <a:pt x="1957" y="695"/>
                  <a:pt x="1906" y="698"/>
                  <a:pt x="1792" y="741"/>
                </a:cubicBezTo>
                <a:cubicBezTo>
                  <a:pt x="1678" y="784"/>
                  <a:pt x="1568" y="829"/>
                  <a:pt x="1399" y="851"/>
                </a:cubicBezTo>
                <a:cubicBezTo>
                  <a:pt x="1148" y="856"/>
                  <a:pt x="1027" y="867"/>
                  <a:pt x="777" y="871"/>
                </a:cubicBezTo>
                <a:lnTo>
                  <a:pt x="0" y="881"/>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2" name="Text Box 16"/>
          <p:cNvSpPr txBox="1">
            <a:spLocks noChangeArrowheads="1"/>
          </p:cNvSpPr>
          <p:nvPr/>
        </p:nvSpPr>
        <p:spPr bwMode="auto">
          <a:xfrm>
            <a:off x="7924800" y="4885904"/>
            <a:ext cx="9144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700 mb</a:t>
            </a:r>
          </a:p>
        </p:txBody>
      </p:sp>
      <p:sp>
        <p:nvSpPr>
          <p:cNvPr id="1453073" name="Freeform 17"/>
          <p:cNvSpPr>
            <a:spLocks/>
          </p:cNvSpPr>
          <p:nvPr/>
        </p:nvSpPr>
        <p:spPr bwMode="auto">
          <a:xfrm>
            <a:off x="609600" y="2509417"/>
            <a:ext cx="7242175" cy="2622550"/>
          </a:xfrm>
          <a:custGeom>
            <a:avLst/>
            <a:gdLst/>
            <a:ahLst/>
            <a:cxnLst>
              <a:cxn ang="0">
                <a:pos x="0" y="1280"/>
              </a:cxn>
              <a:cxn ang="0">
                <a:pos x="9" y="1652"/>
              </a:cxn>
              <a:cxn ang="0">
                <a:pos x="1381" y="1627"/>
              </a:cxn>
              <a:cxn ang="0">
                <a:pos x="1932" y="1455"/>
              </a:cxn>
              <a:cxn ang="0">
                <a:pos x="2222" y="1240"/>
              </a:cxn>
              <a:cxn ang="0">
                <a:pos x="2450" y="984"/>
              </a:cxn>
              <a:cxn ang="0">
                <a:pos x="2770" y="823"/>
              </a:cxn>
              <a:cxn ang="0">
                <a:pos x="3502" y="792"/>
              </a:cxn>
              <a:cxn ang="0">
                <a:pos x="4562" y="792"/>
              </a:cxn>
              <a:cxn ang="0">
                <a:pos x="4553" y="9"/>
              </a:cxn>
              <a:cxn ang="0">
                <a:pos x="4151" y="0"/>
              </a:cxn>
              <a:cxn ang="0">
                <a:pos x="3666" y="0"/>
              </a:cxn>
              <a:cxn ang="0">
                <a:pos x="2898" y="46"/>
              </a:cxn>
              <a:cxn ang="0">
                <a:pos x="2450" y="155"/>
              </a:cxn>
              <a:cxn ang="0">
                <a:pos x="2130" y="381"/>
              </a:cxn>
              <a:cxn ang="0">
                <a:pos x="1810" y="759"/>
              </a:cxn>
              <a:cxn ang="0">
                <a:pos x="1381" y="1149"/>
              </a:cxn>
              <a:cxn ang="0">
                <a:pos x="1143" y="1251"/>
              </a:cxn>
              <a:cxn ang="0">
                <a:pos x="777" y="1270"/>
              </a:cxn>
              <a:cxn ang="0">
                <a:pos x="0" y="1280"/>
              </a:cxn>
            </a:cxnLst>
            <a:rect l="0" t="0" r="r" b="b"/>
            <a:pathLst>
              <a:path w="4562" h="1652">
                <a:moveTo>
                  <a:pt x="0" y="1280"/>
                </a:moveTo>
                <a:lnTo>
                  <a:pt x="9" y="1652"/>
                </a:lnTo>
                <a:lnTo>
                  <a:pt x="1381" y="1627"/>
                </a:lnTo>
                <a:cubicBezTo>
                  <a:pt x="1701" y="1594"/>
                  <a:pt x="1792" y="1519"/>
                  <a:pt x="1932" y="1455"/>
                </a:cubicBezTo>
                <a:cubicBezTo>
                  <a:pt x="2072" y="1391"/>
                  <a:pt x="2136" y="1318"/>
                  <a:pt x="2222" y="1240"/>
                </a:cubicBezTo>
                <a:cubicBezTo>
                  <a:pt x="2308" y="1162"/>
                  <a:pt x="2359" y="1053"/>
                  <a:pt x="2450" y="984"/>
                </a:cubicBezTo>
                <a:cubicBezTo>
                  <a:pt x="2541" y="915"/>
                  <a:pt x="2595" y="855"/>
                  <a:pt x="2770" y="823"/>
                </a:cubicBezTo>
                <a:cubicBezTo>
                  <a:pt x="2945" y="791"/>
                  <a:pt x="3203" y="797"/>
                  <a:pt x="3502" y="792"/>
                </a:cubicBezTo>
                <a:lnTo>
                  <a:pt x="4562" y="792"/>
                </a:lnTo>
                <a:lnTo>
                  <a:pt x="4553" y="9"/>
                </a:lnTo>
                <a:lnTo>
                  <a:pt x="4151" y="0"/>
                </a:lnTo>
                <a:cubicBezTo>
                  <a:pt x="4072" y="8"/>
                  <a:pt x="3867" y="1"/>
                  <a:pt x="3666" y="0"/>
                </a:cubicBezTo>
                <a:lnTo>
                  <a:pt x="2898" y="46"/>
                </a:lnTo>
                <a:cubicBezTo>
                  <a:pt x="2695" y="72"/>
                  <a:pt x="2578" y="99"/>
                  <a:pt x="2450" y="155"/>
                </a:cubicBezTo>
                <a:cubicBezTo>
                  <a:pt x="2322" y="211"/>
                  <a:pt x="2237" y="280"/>
                  <a:pt x="2130" y="381"/>
                </a:cubicBezTo>
                <a:cubicBezTo>
                  <a:pt x="2023" y="482"/>
                  <a:pt x="1935" y="631"/>
                  <a:pt x="1810" y="759"/>
                </a:cubicBezTo>
                <a:cubicBezTo>
                  <a:pt x="1685" y="887"/>
                  <a:pt x="1492" y="1067"/>
                  <a:pt x="1381" y="1149"/>
                </a:cubicBezTo>
                <a:cubicBezTo>
                  <a:pt x="1265" y="1221"/>
                  <a:pt x="1244" y="1231"/>
                  <a:pt x="1143" y="1251"/>
                </a:cubicBezTo>
                <a:cubicBezTo>
                  <a:pt x="1042" y="1271"/>
                  <a:pt x="967" y="1265"/>
                  <a:pt x="777" y="1270"/>
                </a:cubicBezTo>
                <a:lnTo>
                  <a:pt x="0" y="1280"/>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4" name="Freeform 18"/>
          <p:cNvSpPr>
            <a:spLocks/>
          </p:cNvSpPr>
          <p:nvPr/>
        </p:nvSpPr>
        <p:spPr bwMode="auto">
          <a:xfrm>
            <a:off x="609600" y="1914104"/>
            <a:ext cx="7256463" cy="2635250"/>
          </a:xfrm>
          <a:custGeom>
            <a:avLst/>
            <a:gdLst/>
            <a:ahLst/>
            <a:cxnLst>
              <a:cxn ang="0">
                <a:pos x="4571" y="372"/>
              </a:cxn>
              <a:cxn ang="0">
                <a:pos x="4562" y="0"/>
              </a:cxn>
              <a:cxn ang="0">
                <a:pos x="3108" y="9"/>
              </a:cxn>
              <a:cxn ang="0">
                <a:pos x="2386" y="68"/>
              </a:cxn>
              <a:cxn ang="0">
                <a:pos x="1848" y="264"/>
              </a:cxn>
              <a:cxn ang="0">
                <a:pos x="1488" y="576"/>
              </a:cxn>
              <a:cxn ang="0">
                <a:pos x="1143" y="809"/>
              </a:cxn>
              <a:cxn ang="0">
                <a:pos x="622" y="873"/>
              </a:cxn>
              <a:cxn ang="0">
                <a:pos x="9" y="873"/>
              </a:cxn>
              <a:cxn ang="0">
                <a:pos x="0" y="1641"/>
              </a:cxn>
              <a:cxn ang="0">
                <a:pos x="512" y="1650"/>
              </a:cxn>
              <a:cxn ang="0">
                <a:pos x="996" y="1641"/>
              </a:cxn>
              <a:cxn ang="0">
                <a:pos x="1234" y="1604"/>
              </a:cxn>
              <a:cxn ang="0">
                <a:pos x="1399" y="1506"/>
              </a:cxn>
              <a:cxn ang="0">
                <a:pos x="1655" y="1284"/>
              </a:cxn>
              <a:cxn ang="0">
                <a:pos x="2004" y="900"/>
              </a:cxn>
              <a:cxn ang="0">
                <a:pos x="2121" y="757"/>
              </a:cxn>
              <a:cxn ang="0">
                <a:pos x="2316" y="594"/>
              </a:cxn>
              <a:cxn ang="0">
                <a:pos x="2598" y="474"/>
              </a:cxn>
              <a:cxn ang="0">
                <a:pos x="3127" y="397"/>
              </a:cxn>
              <a:cxn ang="0">
                <a:pos x="3794" y="382"/>
              </a:cxn>
              <a:cxn ang="0">
                <a:pos x="4571" y="372"/>
              </a:cxn>
            </a:cxnLst>
            <a:rect l="0" t="0" r="r" b="b"/>
            <a:pathLst>
              <a:path w="4571" h="1660">
                <a:moveTo>
                  <a:pt x="4571" y="372"/>
                </a:moveTo>
                <a:lnTo>
                  <a:pt x="4562" y="0"/>
                </a:lnTo>
                <a:lnTo>
                  <a:pt x="3108" y="9"/>
                </a:lnTo>
                <a:cubicBezTo>
                  <a:pt x="2745" y="20"/>
                  <a:pt x="2596" y="26"/>
                  <a:pt x="2386" y="68"/>
                </a:cubicBezTo>
                <a:cubicBezTo>
                  <a:pt x="2176" y="110"/>
                  <a:pt x="1998" y="179"/>
                  <a:pt x="1848" y="264"/>
                </a:cubicBezTo>
                <a:cubicBezTo>
                  <a:pt x="1698" y="349"/>
                  <a:pt x="1606" y="485"/>
                  <a:pt x="1488" y="576"/>
                </a:cubicBezTo>
                <a:cubicBezTo>
                  <a:pt x="1370" y="667"/>
                  <a:pt x="1287" y="760"/>
                  <a:pt x="1143" y="809"/>
                </a:cubicBezTo>
                <a:cubicBezTo>
                  <a:pt x="999" y="858"/>
                  <a:pt x="811" y="862"/>
                  <a:pt x="622" y="873"/>
                </a:cubicBezTo>
                <a:lnTo>
                  <a:pt x="9" y="873"/>
                </a:lnTo>
                <a:lnTo>
                  <a:pt x="0" y="1641"/>
                </a:lnTo>
                <a:lnTo>
                  <a:pt x="512" y="1650"/>
                </a:lnTo>
                <a:cubicBezTo>
                  <a:pt x="591" y="1642"/>
                  <a:pt x="919" y="1660"/>
                  <a:pt x="996" y="1641"/>
                </a:cubicBezTo>
                <a:cubicBezTo>
                  <a:pt x="1112" y="1627"/>
                  <a:pt x="1162" y="1627"/>
                  <a:pt x="1234" y="1604"/>
                </a:cubicBezTo>
                <a:cubicBezTo>
                  <a:pt x="1301" y="1582"/>
                  <a:pt x="1329" y="1559"/>
                  <a:pt x="1399" y="1506"/>
                </a:cubicBezTo>
                <a:cubicBezTo>
                  <a:pt x="1472" y="1504"/>
                  <a:pt x="1552" y="1383"/>
                  <a:pt x="1655" y="1284"/>
                </a:cubicBezTo>
                <a:cubicBezTo>
                  <a:pt x="1756" y="1183"/>
                  <a:pt x="1926" y="988"/>
                  <a:pt x="2004" y="900"/>
                </a:cubicBezTo>
                <a:cubicBezTo>
                  <a:pt x="2082" y="812"/>
                  <a:pt x="2069" y="808"/>
                  <a:pt x="2121" y="757"/>
                </a:cubicBezTo>
                <a:cubicBezTo>
                  <a:pt x="2173" y="706"/>
                  <a:pt x="2237" y="641"/>
                  <a:pt x="2316" y="594"/>
                </a:cubicBezTo>
                <a:cubicBezTo>
                  <a:pt x="2395" y="547"/>
                  <a:pt x="2463" y="507"/>
                  <a:pt x="2598" y="474"/>
                </a:cubicBezTo>
                <a:cubicBezTo>
                  <a:pt x="2733" y="441"/>
                  <a:pt x="2928" y="412"/>
                  <a:pt x="3127" y="397"/>
                </a:cubicBezTo>
                <a:cubicBezTo>
                  <a:pt x="3378" y="392"/>
                  <a:pt x="3544" y="386"/>
                  <a:pt x="3794" y="382"/>
                </a:cubicBezTo>
                <a:lnTo>
                  <a:pt x="4571" y="372"/>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5" name="Freeform 19"/>
          <p:cNvSpPr>
            <a:spLocks/>
          </p:cNvSpPr>
          <p:nvPr/>
        </p:nvSpPr>
        <p:spPr bwMode="auto">
          <a:xfrm>
            <a:off x="609600" y="1304504"/>
            <a:ext cx="7256463" cy="1989138"/>
          </a:xfrm>
          <a:custGeom>
            <a:avLst/>
            <a:gdLst/>
            <a:ahLst/>
            <a:cxnLst>
              <a:cxn ang="0">
                <a:pos x="4571" y="372"/>
              </a:cxn>
              <a:cxn ang="0">
                <a:pos x="4562" y="0"/>
              </a:cxn>
              <a:cxn ang="0">
                <a:pos x="3108" y="9"/>
              </a:cxn>
              <a:cxn ang="0">
                <a:pos x="2203" y="77"/>
              </a:cxn>
              <a:cxn ang="0">
                <a:pos x="1728" y="196"/>
              </a:cxn>
              <a:cxn ang="0">
                <a:pos x="1015" y="361"/>
              </a:cxn>
              <a:cxn ang="0">
                <a:pos x="0" y="361"/>
              </a:cxn>
              <a:cxn ang="0">
                <a:pos x="0" y="1247"/>
              </a:cxn>
              <a:cxn ang="0">
                <a:pos x="466" y="1247"/>
              </a:cxn>
              <a:cxn ang="0">
                <a:pos x="1042" y="1234"/>
              </a:cxn>
              <a:cxn ang="0">
                <a:pos x="1272" y="1128"/>
              </a:cxn>
              <a:cxn ang="0">
                <a:pos x="1618" y="854"/>
              </a:cxn>
              <a:cxn ang="0">
                <a:pos x="1819" y="671"/>
              </a:cxn>
              <a:cxn ang="0">
                <a:pos x="2167" y="507"/>
              </a:cxn>
              <a:cxn ang="0">
                <a:pos x="2642" y="406"/>
              </a:cxn>
              <a:cxn ang="0">
                <a:pos x="3172" y="402"/>
              </a:cxn>
              <a:cxn ang="0">
                <a:pos x="3794" y="382"/>
              </a:cxn>
              <a:cxn ang="0">
                <a:pos x="4571" y="372"/>
              </a:cxn>
            </a:cxnLst>
            <a:rect l="0" t="0" r="r" b="b"/>
            <a:pathLst>
              <a:path w="4571" h="1253">
                <a:moveTo>
                  <a:pt x="4571" y="372"/>
                </a:moveTo>
                <a:lnTo>
                  <a:pt x="4562" y="0"/>
                </a:lnTo>
                <a:lnTo>
                  <a:pt x="3108" y="9"/>
                </a:lnTo>
                <a:cubicBezTo>
                  <a:pt x="2715" y="22"/>
                  <a:pt x="2433" y="46"/>
                  <a:pt x="2203" y="77"/>
                </a:cubicBezTo>
                <a:cubicBezTo>
                  <a:pt x="1973" y="108"/>
                  <a:pt x="1926" y="149"/>
                  <a:pt x="1728" y="196"/>
                </a:cubicBezTo>
                <a:cubicBezTo>
                  <a:pt x="1530" y="243"/>
                  <a:pt x="1303" y="333"/>
                  <a:pt x="1015" y="361"/>
                </a:cubicBezTo>
                <a:lnTo>
                  <a:pt x="0" y="361"/>
                </a:lnTo>
                <a:lnTo>
                  <a:pt x="0" y="1247"/>
                </a:lnTo>
                <a:lnTo>
                  <a:pt x="466" y="1247"/>
                </a:lnTo>
                <a:cubicBezTo>
                  <a:pt x="545" y="1239"/>
                  <a:pt x="965" y="1253"/>
                  <a:pt x="1042" y="1234"/>
                </a:cubicBezTo>
                <a:lnTo>
                  <a:pt x="1272" y="1128"/>
                </a:lnTo>
                <a:cubicBezTo>
                  <a:pt x="1345" y="1126"/>
                  <a:pt x="1527" y="930"/>
                  <a:pt x="1618" y="854"/>
                </a:cubicBezTo>
                <a:cubicBezTo>
                  <a:pt x="1709" y="778"/>
                  <a:pt x="1728" y="729"/>
                  <a:pt x="1819" y="671"/>
                </a:cubicBezTo>
                <a:cubicBezTo>
                  <a:pt x="1910" y="613"/>
                  <a:pt x="2030" y="551"/>
                  <a:pt x="2167" y="507"/>
                </a:cubicBezTo>
                <a:cubicBezTo>
                  <a:pt x="2304" y="463"/>
                  <a:pt x="2475" y="423"/>
                  <a:pt x="2642" y="406"/>
                </a:cubicBezTo>
                <a:cubicBezTo>
                  <a:pt x="2809" y="389"/>
                  <a:pt x="2980" y="406"/>
                  <a:pt x="3172" y="402"/>
                </a:cubicBezTo>
                <a:cubicBezTo>
                  <a:pt x="3423" y="397"/>
                  <a:pt x="3544" y="386"/>
                  <a:pt x="3794" y="382"/>
                </a:cubicBezTo>
                <a:lnTo>
                  <a:pt x="4571" y="372"/>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080680" y="4716445"/>
            <a:ext cx="3755408"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116698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a:t>
            </a: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503762" y="1331794"/>
            <a:ext cx="3550693"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3" name="TextBox 2">
            <a:extLst>
              <a:ext uri="{FF2B5EF4-FFF2-40B4-BE49-F238E27FC236}">
                <a16:creationId xmlns:a16="http://schemas.microsoft.com/office/drawing/2014/main" id="{E5F2D3E9-A56F-5C45-B791-A95EDDDD9D52}"/>
              </a:ext>
            </a:extLst>
          </p:cNvPr>
          <p:cNvSpPr txBox="1"/>
          <p:nvPr/>
        </p:nvSpPr>
        <p:spPr>
          <a:xfrm rot="16200000">
            <a:off x="-23245" y="721306"/>
            <a:ext cx="636713"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a:ea typeface="+mn-ea"/>
                <a:cs typeface="+mn-cs"/>
                <a:sym typeface="Wingdings" pitchFamily="2" charset="2"/>
              </a:rPr>
              <a:t></a:t>
            </a:r>
            <a:endParaRPr kumimoji="0" lang="en-US" sz="36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id="{7D95EA32-30D8-D544-9AE6-B0205CC6ED49}"/>
              </a:ext>
            </a:extLst>
          </p:cNvPr>
          <p:cNvSpPr txBox="1"/>
          <p:nvPr/>
        </p:nvSpPr>
        <p:spPr>
          <a:xfrm>
            <a:off x="109183" y="1064526"/>
            <a:ext cx="410690"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Academy Engraved LET Plain" panose="02000000000000000000" pitchFamily="2" charset="0"/>
                <a:ea typeface="+mn-ea"/>
                <a:cs typeface="+mn-cs"/>
              </a:rPr>
              <a:t>z</a:t>
            </a:r>
          </a:p>
        </p:txBody>
      </p:sp>
      <p:sp>
        <p:nvSpPr>
          <p:cNvPr id="6" name="Summing Junction 5">
            <a:extLst>
              <a:ext uri="{FF2B5EF4-FFF2-40B4-BE49-F238E27FC236}">
                <a16:creationId xmlns:a16="http://schemas.microsoft.com/office/drawing/2014/main" id="{57C7896D-4739-1044-92DC-6E0143FE5412}"/>
              </a:ext>
            </a:extLst>
          </p:cNvPr>
          <p:cNvSpPr/>
          <p:nvPr/>
        </p:nvSpPr>
        <p:spPr bwMode="auto">
          <a:xfrm>
            <a:off x="2524837" y="2674961"/>
            <a:ext cx="2019869" cy="1978926"/>
          </a:xfrm>
          <a:prstGeom prst="flowChartSummingJunction">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Jet stream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into page </a:t>
            </a:r>
          </a:p>
        </p:txBody>
      </p:sp>
      <p:sp>
        <p:nvSpPr>
          <p:cNvPr id="8" name="Striped Right Arrow 7">
            <a:extLst>
              <a:ext uri="{FF2B5EF4-FFF2-40B4-BE49-F238E27FC236}">
                <a16:creationId xmlns:a16="http://schemas.microsoft.com/office/drawing/2014/main" id="{8D016ABB-F548-EF4D-A165-0EF7BDFD83E7}"/>
              </a:ext>
            </a:extLst>
          </p:cNvPr>
          <p:cNvSpPr/>
          <p:nvPr/>
        </p:nvSpPr>
        <p:spPr bwMode="auto">
          <a:xfrm>
            <a:off x="3616651" y="3289109"/>
            <a:ext cx="2361063" cy="723331"/>
          </a:xfrm>
          <a:prstGeom prst="stripedRightArrow">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Coriolis force to R</a:t>
            </a:r>
          </a:p>
        </p:txBody>
      </p:sp>
      <p:sp>
        <p:nvSpPr>
          <p:cNvPr id="38" name="Striped Right Arrow 37">
            <a:extLst>
              <a:ext uri="{FF2B5EF4-FFF2-40B4-BE49-F238E27FC236}">
                <a16:creationId xmlns:a16="http://schemas.microsoft.com/office/drawing/2014/main" id="{F8C13FC8-4A04-0F43-AE88-2B73F3F6FB97}"/>
              </a:ext>
            </a:extLst>
          </p:cNvPr>
          <p:cNvSpPr/>
          <p:nvPr/>
        </p:nvSpPr>
        <p:spPr bwMode="auto">
          <a:xfrm flipH="1">
            <a:off x="1173706" y="3264088"/>
            <a:ext cx="2267799" cy="723331"/>
          </a:xfrm>
          <a:prstGeom prst="stripedRightArrow">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PGF is “downhill”</a:t>
            </a:r>
          </a:p>
        </p:txBody>
      </p:sp>
      <p:sp>
        <p:nvSpPr>
          <p:cNvPr id="9" name="TextBox 8">
            <a:extLst>
              <a:ext uri="{FF2B5EF4-FFF2-40B4-BE49-F238E27FC236}">
                <a16:creationId xmlns:a16="http://schemas.microsoft.com/office/drawing/2014/main"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2164979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8A02C617-D0BC-498F-846A-EF6CC81FF6B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372" t="8149" r="29412" b="6282"/>
          <a:stretch/>
        </p:blipFill>
        <p:spPr>
          <a:xfrm>
            <a:off x="2514600" y="1606420"/>
            <a:ext cx="4495800" cy="4720590"/>
          </a:xfrm>
        </p:spPr>
      </p:pic>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2286000"/>
          </a:xfrm>
        </p:spPr>
        <p:txBody>
          <a:bodyPr/>
          <a:lstStyle/>
          <a:p>
            <a:r>
              <a:rPr lang="en-US" dirty="0">
                <a:solidFill>
                  <a:schemeClr val="bg2"/>
                </a:solidFill>
              </a:rPr>
              <a:t>A depression in the 310K surface</a:t>
            </a:r>
            <a:br>
              <a:rPr lang="en-US" dirty="0">
                <a:solidFill>
                  <a:schemeClr val="bg2"/>
                </a:solidFill>
              </a:rPr>
            </a:br>
            <a:r>
              <a:rPr lang="en-US" sz="2400" dirty="0">
                <a:solidFill>
                  <a:schemeClr val="bg2"/>
                </a:solidFill>
              </a:rPr>
              <a:t>There is a very prominent depression evident over the desert southwest of the United States during the daytime. This is likely the result of diabatic daytime heating, with the surface likely approaching 310K in temperature. </a:t>
            </a:r>
            <a:endParaRPr lang="en-US" dirty="0">
              <a:solidFill>
                <a:schemeClr val="bg2"/>
              </a:solidFill>
            </a:endParaRPr>
          </a:p>
        </p:txBody>
      </p:sp>
    </p:spTree>
    <p:extLst>
      <p:ext uri="{BB962C8B-B14F-4D97-AF65-F5344CB8AC3E}">
        <p14:creationId xmlns:p14="http://schemas.microsoft.com/office/powerpoint/2010/main" val="1028765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905000"/>
          </a:xfrm>
        </p:spPr>
        <p:txBody>
          <a:bodyPr/>
          <a:lstStyle/>
          <a:p>
            <a:r>
              <a:rPr lang="en-US" dirty="0">
                <a:solidFill>
                  <a:schemeClr val="bg2"/>
                </a:solidFill>
              </a:rPr>
              <a:t>A peak on the 310K </a:t>
            </a:r>
            <a:r>
              <a:rPr lang="en-US" dirty="0" err="1">
                <a:solidFill>
                  <a:schemeClr val="bg2"/>
                </a:solidFill>
              </a:rPr>
              <a:t>isosurface</a:t>
            </a:r>
            <a:br>
              <a:rPr lang="en-US" dirty="0">
                <a:solidFill>
                  <a:schemeClr val="bg2"/>
                </a:solidFill>
              </a:rPr>
            </a:br>
            <a:r>
              <a:rPr lang="en-US" sz="2400" dirty="0">
                <a:solidFill>
                  <a:srgbClr val="000000"/>
                </a:solidFill>
              </a:rPr>
              <a:t>This peak is located below a cold-core cyclone over the northern United States. This is evident by the co-location of the raised surface below a positive vorticity blob (shown on left), and in the raised 310K </a:t>
            </a:r>
            <a:r>
              <a:rPr lang="en-US" sz="2400" dirty="0" err="1">
                <a:solidFill>
                  <a:srgbClr val="000000"/>
                </a:solidFill>
              </a:rPr>
              <a:t>isentropes</a:t>
            </a:r>
            <a:r>
              <a:rPr lang="en-US" sz="2400" dirty="0">
                <a:solidFill>
                  <a:srgbClr val="000000"/>
                </a:solidFill>
              </a:rPr>
              <a:t> in the cross-section through said cyclone (shown to right). </a:t>
            </a:r>
            <a:endParaRPr lang="en-US" dirty="0">
              <a:solidFill>
                <a:schemeClr val="bg2"/>
              </a:solidFill>
            </a:endParaRPr>
          </a:p>
        </p:txBody>
      </p:sp>
      <p:pic>
        <p:nvPicPr>
          <p:cNvPr id="5" name="Content Placeholder 4" descr="A picture containing different, purple, table, sitting&#10;&#10;Description automatically generated">
            <a:extLst>
              <a:ext uri="{FF2B5EF4-FFF2-40B4-BE49-F238E27FC236}">
                <a16:creationId xmlns:a16="http://schemas.microsoft.com/office/drawing/2014/main" id="{4047E4C1-B11A-49FE-BDF3-DC50D1A07A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8113" r="16843"/>
          <a:stretch/>
        </p:blipFill>
        <p:spPr>
          <a:xfrm>
            <a:off x="1219200" y="2743200"/>
            <a:ext cx="2971800" cy="4114800"/>
          </a:xfrm>
        </p:spPr>
      </p:pic>
      <p:pic>
        <p:nvPicPr>
          <p:cNvPr id="7" name="Picture 6">
            <a:extLst>
              <a:ext uri="{FF2B5EF4-FFF2-40B4-BE49-F238E27FC236}">
                <a16:creationId xmlns:a16="http://schemas.microsoft.com/office/drawing/2014/main" id="{3CB2F06E-FBC1-4685-9507-27A1269F7A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334" t="4019" r="18055" b="4203"/>
          <a:stretch/>
        </p:blipFill>
        <p:spPr>
          <a:xfrm>
            <a:off x="5562600" y="3708917"/>
            <a:ext cx="2667000" cy="3124201"/>
          </a:xfrm>
          <a:prstGeom prst="rect">
            <a:avLst/>
          </a:prstGeom>
        </p:spPr>
      </p:pic>
    </p:spTree>
    <p:extLst>
      <p:ext uri="{BB962C8B-B14F-4D97-AF65-F5344CB8AC3E}">
        <p14:creationId xmlns:p14="http://schemas.microsoft.com/office/powerpoint/2010/main" val="2651273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330K </a:t>
            </a:r>
            <a:r>
              <a:rPr lang="en-US" dirty="0" err="1">
                <a:solidFill>
                  <a:schemeClr val="bg2"/>
                </a:solidFill>
              </a:rPr>
              <a:t>isosurface</a:t>
            </a:r>
            <a:br>
              <a:rPr lang="en-US" dirty="0">
                <a:solidFill>
                  <a:schemeClr val="bg2"/>
                </a:solidFill>
              </a:rPr>
            </a:br>
            <a:r>
              <a:rPr lang="en-US" sz="2400" dirty="0">
                <a:solidFill>
                  <a:schemeClr val="bg2"/>
                </a:solidFill>
              </a:rPr>
              <a:t>Like 310K surface, increases with increasing latitude. This is again likely related to average temperature decrease with latitude present in the mid-troposphere. </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4" name="Picture 3" descr="A close up of a bird&#10;&#10;Description automatically generated">
            <a:extLst>
              <a:ext uri="{FF2B5EF4-FFF2-40B4-BE49-F238E27FC236}">
                <a16:creationId xmlns:a16="http://schemas.microsoft.com/office/drawing/2014/main" id="{10CFCBED-AFC3-41E3-B995-F48124FECB38}"/>
              </a:ext>
            </a:extLst>
          </p:cNvPr>
          <p:cNvPicPr>
            <a:picLocks noChangeAspect="1"/>
          </p:cNvPicPr>
          <p:nvPr/>
        </p:nvPicPr>
        <p:blipFill rotWithShape="1">
          <a:blip r:embed="rId2">
            <a:extLst>
              <a:ext uri="{28A0092B-C50C-407E-A947-70E740481C1C}">
                <a14:useLocalDpi xmlns:a14="http://schemas.microsoft.com/office/drawing/2010/main" val="0"/>
              </a:ext>
            </a:extLst>
          </a:blip>
          <a:srcRect t="13883"/>
          <a:stretch/>
        </p:blipFill>
        <p:spPr>
          <a:xfrm>
            <a:off x="15551" y="1956168"/>
            <a:ext cx="9144000" cy="4254132"/>
          </a:xfrm>
          <a:prstGeom prst="rect">
            <a:avLst/>
          </a:prstGeom>
        </p:spPr>
      </p:pic>
      <p:cxnSp>
        <p:nvCxnSpPr>
          <p:cNvPr id="5" name="Straight Arrow Connector 4">
            <a:extLst>
              <a:ext uri="{FF2B5EF4-FFF2-40B4-BE49-F238E27FC236}">
                <a16:creationId xmlns:a16="http://schemas.microsoft.com/office/drawing/2014/main" id="{87713E7E-E777-42B2-B8EF-9F23C255A6E6}"/>
              </a:ext>
            </a:extLst>
          </p:cNvPr>
          <p:cNvCxnSpPr>
            <a:cxnSpLocks/>
          </p:cNvCxnSpPr>
          <p:nvPr/>
        </p:nvCxnSpPr>
        <p:spPr bwMode="auto">
          <a:xfrm>
            <a:off x="1524000" y="6324600"/>
            <a:ext cx="6781800" cy="0"/>
          </a:xfrm>
          <a:prstGeom prst="straightConnector1">
            <a:avLst/>
          </a:prstGeom>
          <a:noFill/>
          <a:ln w="76200" cap="flat" cmpd="sng" algn="ctr">
            <a:solidFill>
              <a:schemeClr val="bg2"/>
            </a:solidFill>
            <a:prstDash val="solid"/>
            <a:round/>
            <a:headEnd type="none" w="med" len="med"/>
            <a:tailEnd type="triangle"/>
          </a:ln>
          <a:effectLst/>
        </p:spPr>
      </p:cxnSp>
      <p:sp>
        <p:nvSpPr>
          <p:cNvPr id="6" name="TextBox 5">
            <a:extLst>
              <a:ext uri="{FF2B5EF4-FFF2-40B4-BE49-F238E27FC236}">
                <a16:creationId xmlns:a16="http://schemas.microsoft.com/office/drawing/2014/main" id="{5A1E3EC4-60A7-43F5-8044-5B00F650B28F}"/>
              </a:ext>
            </a:extLst>
          </p:cNvPr>
          <p:cNvSpPr txBox="1"/>
          <p:nvPr/>
        </p:nvSpPr>
        <p:spPr>
          <a:xfrm>
            <a:off x="1600200" y="6400800"/>
            <a:ext cx="304800" cy="380982"/>
          </a:xfrm>
          <a:prstGeom prst="rect">
            <a:avLst/>
          </a:prstGeom>
          <a:noFill/>
        </p:spPr>
        <p:txBody>
          <a:bodyPr wrap="square" rtlCol="0">
            <a:spAutoFit/>
          </a:bodyPr>
          <a:lstStyle/>
          <a:p>
            <a:r>
              <a:rPr lang="en-US" b="1" dirty="0">
                <a:solidFill>
                  <a:schemeClr val="bg2"/>
                </a:solidFill>
              </a:rPr>
              <a:t>S</a:t>
            </a:r>
          </a:p>
        </p:txBody>
      </p:sp>
      <p:sp>
        <p:nvSpPr>
          <p:cNvPr id="7" name="TextBox 6">
            <a:extLst>
              <a:ext uri="{FF2B5EF4-FFF2-40B4-BE49-F238E27FC236}">
                <a16:creationId xmlns:a16="http://schemas.microsoft.com/office/drawing/2014/main" id="{183F0BE1-4981-4D8F-B16C-36577716F77A}"/>
              </a:ext>
            </a:extLst>
          </p:cNvPr>
          <p:cNvSpPr txBox="1"/>
          <p:nvPr/>
        </p:nvSpPr>
        <p:spPr>
          <a:xfrm>
            <a:off x="7848600" y="6400800"/>
            <a:ext cx="304800" cy="380982"/>
          </a:xfrm>
          <a:prstGeom prst="rect">
            <a:avLst/>
          </a:prstGeom>
          <a:noFill/>
        </p:spPr>
        <p:txBody>
          <a:bodyPr wrap="square" rtlCol="0">
            <a:spAutoFit/>
          </a:bodyPr>
          <a:lstStyle/>
          <a:p>
            <a:r>
              <a:rPr lang="en-US" b="1" dirty="0">
                <a:solidFill>
                  <a:schemeClr val="bg2"/>
                </a:solidFill>
              </a:rPr>
              <a:t>N</a:t>
            </a:r>
          </a:p>
        </p:txBody>
      </p:sp>
    </p:spTree>
    <p:extLst>
      <p:ext uri="{BB962C8B-B14F-4D97-AF65-F5344CB8AC3E}">
        <p14:creationId xmlns:p14="http://schemas.microsoft.com/office/powerpoint/2010/main" val="3091742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676400"/>
          </a:xfrm>
        </p:spPr>
        <p:txBody>
          <a:bodyPr/>
          <a:lstStyle/>
          <a:p>
            <a:r>
              <a:rPr lang="en-US" dirty="0">
                <a:solidFill>
                  <a:schemeClr val="bg2"/>
                </a:solidFill>
              </a:rPr>
              <a:t>A depression in the 330K surface</a:t>
            </a:r>
            <a:br>
              <a:rPr lang="en-US" dirty="0">
                <a:solidFill>
                  <a:schemeClr val="bg2"/>
                </a:solidFill>
              </a:rPr>
            </a:br>
            <a:r>
              <a:rPr lang="en-US" sz="2400" dirty="0">
                <a:solidFill>
                  <a:schemeClr val="bg2"/>
                </a:solidFill>
              </a:rPr>
              <a:t>In this case, the depression in the 330K </a:t>
            </a:r>
            <a:r>
              <a:rPr lang="en-US" sz="2400" dirty="0" err="1">
                <a:solidFill>
                  <a:schemeClr val="bg2"/>
                </a:solidFill>
              </a:rPr>
              <a:t>isosurface</a:t>
            </a:r>
            <a:r>
              <a:rPr lang="en-US" sz="2400" dirty="0">
                <a:solidFill>
                  <a:schemeClr val="bg2"/>
                </a:solidFill>
              </a:rPr>
              <a:t> appears associated with an upper-level anti-cyclone, known as a warm-core anticyclone. This is also evidence in cross sections, where the 330K </a:t>
            </a:r>
            <a:r>
              <a:rPr lang="en-US" sz="2400" dirty="0" err="1">
                <a:solidFill>
                  <a:schemeClr val="bg2"/>
                </a:solidFill>
              </a:rPr>
              <a:t>isosurface</a:t>
            </a:r>
            <a:r>
              <a:rPr lang="en-US" sz="2400" dirty="0">
                <a:solidFill>
                  <a:schemeClr val="bg2"/>
                </a:solidFill>
              </a:rPr>
              <a:t> is pushed downward below said anticyclone. </a:t>
            </a:r>
            <a:endParaRPr lang="en-US" dirty="0">
              <a:solidFill>
                <a:schemeClr val="bg2"/>
              </a:solidFill>
            </a:endParaRPr>
          </a:p>
        </p:txBody>
      </p:sp>
      <p:pic>
        <p:nvPicPr>
          <p:cNvPr id="15" name="Content Placeholder 14" descr="A picture containing screenshot&#10;&#10;Description automatically generated">
            <a:extLst>
              <a:ext uri="{FF2B5EF4-FFF2-40B4-BE49-F238E27FC236}">
                <a16:creationId xmlns:a16="http://schemas.microsoft.com/office/drawing/2014/main" id="{AD613F71-5E5A-42EA-8725-B4A96BC2B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51" y="2667000"/>
            <a:ext cx="6676098" cy="4114800"/>
          </a:xfrm>
        </p:spPr>
      </p:pic>
    </p:spTree>
    <p:extLst>
      <p:ext uri="{BB962C8B-B14F-4D97-AF65-F5344CB8AC3E}">
        <p14:creationId xmlns:p14="http://schemas.microsoft.com/office/powerpoint/2010/main" val="23864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752600"/>
          </a:xfrm>
        </p:spPr>
        <p:txBody>
          <a:bodyPr/>
          <a:lstStyle/>
          <a:p>
            <a:r>
              <a:rPr lang="en-US" dirty="0">
                <a:solidFill>
                  <a:schemeClr val="bg2"/>
                </a:solidFill>
              </a:rPr>
              <a:t>A peak on the 330K </a:t>
            </a:r>
            <a:r>
              <a:rPr lang="en-US" dirty="0" err="1">
                <a:solidFill>
                  <a:schemeClr val="bg2"/>
                </a:solidFill>
              </a:rPr>
              <a:t>isosurface</a:t>
            </a:r>
            <a:br>
              <a:rPr lang="en-US" dirty="0">
                <a:solidFill>
                  <a:schemeClr val="bg2"/>
                </a:solidFill>
              </a:rPr>
            </a:br>
            <a:r>
              <a:rPr lang="en-US" sz="2400" dirty="0">
                <a:solidFill>
                  <a:schemeClr val="bg2"/>
                </a:solidFill>
              </a:rPr>
              <a:t>This peak, captured over the southern United States, appears co-located with an area of cyclonic vorticity above it. This feature is also </a:t>
            </a:r>
            <a:r>
              <a:rPr lang="en-US" sz="2400" dirty="0" err="1">
                <a:solidFill>
                  <a:schemeClr val="bg2"/>
                </a:solidFill>
              </a:rPr>
              <a:t>clled</a:t>
            </a:r>
            <a:r>
              <a:rPr lang="en-US" sz="2400" dirty="0">
                <a:solidFill>
                  <a:schemeClr val="bg2"/>
                </a:solidFill>
              </a:rPr>
              <a:t> a cold-core cyclone. Notice the raised 330K surface in cross-sections, similar to what was seen before with the 310K surface.</a:t>
            </a:r>
            <a:endParaRPr lang="en-US" dirty="0">
              <a:solidFill>
                <a:schemeClr val="bg2"/>
              </a:solidFill>
            </a:endParaRPr>
          </a:p>
        </p:txBody>
      </p:sp>
      <p:pic>
        <p:nvPicPr>
          <p:cNvPr id="6" name="Content Placeholder 5" descr="A group of purple flowers on a table&#10;&#10;Description automatically generated">
            <a:extLst>
              <a:ext uri="{FF2B5EF4-FFF2-40B4-BE49-F238E27FC236}">
                <a16:creationId xmlns:a16="http://schemas.microsoft.com/office/drawing/2014/main" id="{C4498908-2F49-4361-9CBA-FD94735655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3966" t="16161" r="15640"/>
          <a:stretch/>
        </p:blipFill>
        <p:spPr>
          <a:xfrm>
            <a:off x="762000" y="2517709"/>
            <a:ext cx="4191000" cy="4312299"/>
          </a:xfrm>
        </p:spPr>
      </p:pic>
      <p:pic>
        <p:nvPicPr>
          <p:cNvPr id="4" name="Picture 3">
            <a:extLst>
              <a:ext uri="{FF2B5EF4-FFF2-40B4-BE49-F238E27FC236}">
                <a16:creationId xmlns:a16="http://schemas.microsoft.com/office/drawing/2014/main" id="{E0A03D38-EAA6-4E2B-B216-6C34747303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334" t="4019" r="18055" b="4203"/>
          <a:stretch/>
        </p:blipFill>
        <p:spPr>
          <a:xfrm>
            <a:off x="5638800" y="2936808"/>
            <a:ext cx="2667000" cy="3124201"/>
          </a:xfrm>
          <a:prstGeom prst="rect">
            <a:avLst/>
          </a:prstGeom>
        </p:spPr>
      </p:pic>
    </p:spTree>
    <p:extLst>
      <p:ext uri="{BB962C8B-B14F-4D97-AF65-F5344CB8AC3E}">
        <p14:creationId xmlns:p14="http://schemas.microsoft.com/office/powerpoint/2010/main" val="2575398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676400"/>
          </a:xfrm>
        </p:spPr>
        <p:txBody>
          <a:bodyPr/>
          <a:lstStyle/>
          <a:p>
            <a:r>
              <a:rPr lang="en-US" dirty="0">
                <a:solidFill>
                  <a:schemeClr val="bg2"/>
                </a:solidFill>
              </a:rPr>
              <a:t>Mean slope of the 360K </a:t>
            </a:r>
            <a:r>
              <a:rPr lang="en-US" dirty="0" err="1">
                <a:solidFill>
                  <a:schemeClr val="bg2"/>
                </a:solidFill>
              </a:rPr>
              <a:t>isosurface</a:t>
            </a:r>
            <a:br>
              <a:rPr lang="en-US" dirty="0">
                <a:solidFill>
                  <a:schemeClr val="bg2"/>
                </a:solidFill>
              </a:rPr>
            </a:br>
            <a:r>
              <a:rPr lang="en-US" sz="2400" dirty="0">
                <a:solidFill>
                  <a:schemeClr val="bg2"/>
                </a:solidFill>
              </a:rPr>
              <a:t>Unlike the 310K and 330K surfaces, this actually decrease with increasing latitude. This is likely because this surface is found somewhere near the tropopause/start of the stratosphere. As the tropopause tends to decrease in height at high latitudes, so will the 360K surface. </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4" name="Picture 3" descr="A picture containing water, bird&#10;&#10;Description automatically generated">
            <a:extLst>
              <a:ext uri="{FF2B5EF4-FFF2-40B4-BE49-F238E27FC236}">
                <a16:creationId xmlns:a16="http://schemas.microsoft.com/office/drawing/2014/main" id="{219DBDA4-CCB4-4FD8-AFCA-2C24C9D1B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674251"/>
            <a:ext cx="6548400" cy="3536049"/>
          </a:xfrm>
          <a:prstGeom prst="rect">
            <a:avLst/>
          </a:prstGeom>
        </p:spPr>
      </p:pic>
      <p:cxnSp>
        <p:nvCxnSpPr>
          <p:cNvPr id="5" name="Straight Arrow Connector 4">
            <a:extLst>
              <a:ext uri="{FF2B5EF4-FFF2-40B4-BE49-F238E27FC236}">
                <a16:creationId xmlns:a16="http://schemas.microsoft.com/office/drawing/2014/main" id="{236126E1-9E04-4EDA-BECD-316CAD55D1DC}"/>
              </a:ext>
            </a:extLst>
          </p:cNvPr>
          <p:cNvCxnSpPr>
            <a:cxnSpLocks/>
          </p:cNvCxnSpPr>
          <p:nvPr/>
        </p:nvCxnSpPr>
        <p:spPr bwMode="auto">
          <a:xfrm>
            <a:off x="1524000" y="6324600"/>
            <a:ext cx="6781800" cy="0"/>
          </a:xfrm>
          <a:prstGeom prst="straightConnector1">
            <a:avLst/>
          </a:prstGeom>
          <a:noFill/>
          <a:ln w="76200" cap="flat" cmpd="sng" algn="ctr">
            <a:solidFill>
              <a:schemeClr val="bg2"/>
            </a:solidFill>
            <a:prstDash val="solid"/>
            <a:round/>
            <a:headEnd type="none" w="med" len="med"/>
            <a:tailEnd type="triangle"/>
          </a:ln>
          <a:effectLst/>
        </p:spPr>
      </p:cxnSp>
      <p:sp>
        <p:nvSpPr>
          <p:cNvPr id="6" name="TextBox 5">
            <a:extLst>
              <a:ext uri="{FF2B5EF4-FFF2-40B4-BE49-F238E27FC236}">
                <a16:creationId xmlns:a16="http://schemas.microsoft.com/office/drawing/2014/main" id="{49D44889-DF54-4F88-98FD-21BD6812789D}"/>
              </a:ext>
            </a:extLst>
          </p:cNvPr>
          <p:cNvSpPr txBox="1"/>
          <p:nvPr/>
        </p:nvSpPr>
        <p:spPr>
          <a:xfrm>
            <a:off x="1600200" y="6400800"/>
            <a:ext cx="304800" cy="380982"/>
          </a:xfrm>
          <a:prstGeom prst="rect">
            <a:avLst/>
          </a:prstGeom>
          <a:noFill/>
        </p:spPr>
        <p:txBody>
          <a:bodyPr wrap="square" rtlCol="0">
            <a:spAutoFit/>
          </a:bodyPr>
          <a:lstStyle/>
          <a:p>
            <a:r>
              <a:rPr lang="en-US" b="1" dirty="0">
                <a:solidFill>
                  <a:schemeClr val="bg2"/>
                </a:solidFill>
              </a:rPr>
              <a:t>S</a:t>
            </a:r>
          </a:p>
        </p:txBody>
      </p:sp>
      <p:sp>
        <p:nvSpPr>
          <p:cNvPr id="7" name="TextBox 6">
            <a:extLst>
              <a:ext uri="{FF2B5EF4-FFF2-40B4-BE49-F238E27FC236}">
                <a16:creationId xmlns:a16="http://schemas.microsoft.com/office/drawing/2014/main" id="{7B0BBD2C-38EE-4CE9-9333-D81DDC1D0111}"/>
              </a:ext>
            </a:extLst>
          </p:cNvPr>
          <p:cNvSpPr txBox="1"/>
          <p:nvPr/>
        </p:nvSpPr>
        <p:spPr>
          <a:xfrm>
            <a:off x="7848600" y="6400800"/>
            <a:ext cx="304800" cy="380982"/>
          </a:xfrm>
          <a:prstGeom prst="rect">
            <a:avLst/>
          </a:prstGeom>
          <a:noFill/>
        </p:spPr>
        <p:txBody>
          <a:bodyPr wrap="square" rtlCol="0">
            <a:spAutoFit/>
          </a:bodyPr>
          <a:lstStyle/>
          <a:p>
            <a:r>
              <a:rPr lang="en-US" b="1" dirty="0">
                <a:solidFill>
                  <a:schemeClr val="bg2"/>
                </a:solidFill>
              </a:rPr>
              <a:t>N</a:t>
            </a:r>
          </a:p>
        </p:txBody>
      </p:sp>
    </p:spTree>
    <p:extLst>
      <p:ext uri="{BB962C8B-B14F-4D97-AF65-F5344CB8AC3E}">
        <p14:creationId xmlns:p14="http://schemas.microsoft.com/office/powerpoint/2010/main" val="531297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2133600"/>
          </a:xfrm>
        </p:spPr>
        <p:txBody>
          <a:bodyPr/>
          <a:lstStyle/>
          <a:p>
            <a:r>
              <a:rPr lang="en-US" dirty="0">
                <a:solidFill>
                  <a:schemeClr val="bg2"/>
                </a:solidFill>
              </a:rPr>
              <a:t>A depression in the 360K surface</a:t>
            </a:r>
            <a:br>
              <a:rPr lang="en-US" dirty="0">
                <a:solidFill>
                  <a:schemeClr val="bg2"/>
                </a:solidFill>
              </a:rPr>
            </a:br>
            <a:r>
              <a:rPr lang="en-US" sz="2400" dirty="0">
                <a:solidFill>
                  <a:schemeClr val="bg2"/>
                </a:solidFill>
              </a:rPr>
              <a:t>This depression occurs over an area of cyclonic vorticity in the upper atmosphere. The depression in this surface is thus associated with the area of relatively warmer air found above cyclonic vortices in the atmosphere. This is further visualized with a cross-section of RV and theta through said feature. This phenomenon is often referred to as a “stratospheric intrusion”. </a:t>
            </a:r>
            <a:endParaRPr lang="en-US" dirty="0">
              <a:solidFill>
                <a:schemeClr val="bg2"/>
              </a:solidFill>
            </a:endParaRPr>
          </a:p>
        </p:txBody>
      </p:sp>
      <p:pic>
        <p:nvPicPr>
          <p:cNvPr id="6" name="Content Placeholder 5" descr="A close up of a logo&#10;&#10;Description automatically generated">
            <a:extLst>
              <a:ext uri="{FF2B5EF4-FFF2-40B4-BE49-F238E27FC236}">
                <a16:creationId xmlns:a16="http://schemas.microsoft.com/office/drawing/2014/main" id="{23B9F0F4-4BFB-4942-BEC2-D00AA2A0D83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840" t="5063" r="12641"/>
          <a:stretch/>
        </p:blipFill>
        <p:spPr>
          <a:xfrm>
            <a:off x="609600" y="3048000"/>
            <a:ext cx="4267200" cy="3810000"/>
          </a:xfrm>
        </p:spPr>
      </p:pic>
      <p:pic>
        <p:nvPicPr>
          <p:cNvPr id="4" name="Picture 3">
            <a:extLst>
              <a:ext uri="{FF2B5EF4-FFF2-40B4-BE49-F238E27FC236}">
                <a16:creationId xmlns:a16="http://schemas.microsoft.com/office/drawing/2014/main" id="{24AF8FC5-2050-4207-AC20-AC0FBD5CC0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334" t="4019" r="18055" b="4203"/>
          <a:stretch/>
        </p:blipFill>
        <p:spPr>
          <a:xfrm>
            <a:off x="5562600" y="3390899"/>
            <a:ext cx="2667000" cy="3124201"/>
          </a:xfrm>
          <a:prstGeom prst="rect">
            <a:avLst/>
          </a:prstGeom>
        </p:spPr>
      </p:pic>
    </p:spTree>
    <p:extLst>
      <p:ext uri="{BB962C8B-B14F-4D97-AF65-F5344CB8AC3E}">
        <p14:creationId xmlns:p14="http://schemas.microsoft.com/office/powerpoint/2010/main" val="3883030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F0E6-8808-674B-8B3D-6E61A8DDA57A}"/>
              </a:ext>
            </a:extLst>
          </p:cNvPr>
          <p:cNvSpPr>
            <a:spLocks noGrp="1"/>
          </p:cNvSpPr>
          <p:nvPr>
            <p:ph type="title"/>
          </p:nvPr>
        </p:nvSpPr>
        <p:spPr>
          <a:xfrm>
            <a:off x="0" y="457200"/>
            <a:ext cx="9067800" cy="1905000"/>
          </a:xfrm>
        </p:spPr>
        <p:txBody>
          <a:bodyPr/>
          <a:lstStyle/>
          <a:p>
            <a:r>
              <a:rPr lang="en-US" dirty="0">
                <a:solidFill>
                  <a:schemeClr val="bg2"/>
                </a:solidFill>
              </a:rPr>
              <a:t>A peak on the 360K </a:t>
            </a:r>
            <a:r>
              <a:rPr lang="en-US" dirty="0" err="1">
                <a:solidFill>
                  <a:schemeClr val="bg2"/>
                </a:solidFill>
              </a:rPr>
              <a:t>isosurface</a:t>
            </a:r>
            <a:br>
              <a:rPr lang="en-US" dirty="0">
                <a:solidFill>
                  <a:schemeClr val="bg2"/>
                </a:solidFill>
              </a:rPr>
            </a:br>
            <a:r>
              <a:rPr lang="en-US" sz="2400" dirty="0">
                <a:solidFill>
                  <a:schemeClr val="bg2"/>
                </a:solidFill>
              </a:rPr>
              <a:t>In contrast to the depression, a peak in the 360K surface is instead associated with an upper-tropospheric anticyclone. This is related to the relatively cold air that must be in place direction above said anticyclone – and is easily pictured using the included cross section. </a:t>
            </a:r>
            <a:endParaRPr lang="en-US" dirty="0">
              <a:solidFill>
                <a:schemeClr val="bg2"/>
              </a:solidFill>
            </a:endParaRPr>
          </a:p>
        </p:txBody>
      </p:sp>
      <p:sp>
        <p:nvSpPr>
          <p:cNvPr id="3" name="Content Placeholder 2">
            <a:extLst>
              <a:ext uri="{FF2B5EF4-FFF2-40B4-BE49-F238E27FC236}">
                <a16:creationId xmlns:a16="http://schemas.microsoft.com/office/drawing/2014/main" id="{4F09E609-3BE1-AA4E-BD48-3F8F8E3DE1AD}"/>
              </a:ext>
            </a:extLst>
          </p:cNvPr>
          <p:cNvSpPr>
            <a:spLocks noGrp="1"/>
          </p:cNvSpPr>
          <p:nvPr>
            <p:ph idx="1"/>
          </p:nvPr>
        </p:nvSpPr>
        <p:spPr/>
        <p:txBody>
          <a:bodyPr/>
          <a:lstStyle/>
          <a:p>
            <a:endParaRPr lang="en-US" dirty="0"/>
          </a:p>
        </p:txBody>
      </p:sp>
      <p:pic>
        <p:nvPicPr>
          <p:cNvPr id="4" name="Picture 3" descr="A close up of a map&#10;&#10;Description automatically generated">
            <a:extLst>
              <a:ext uri="{FF2B5EF4-FFF2-40B4-BE49-F238E27FC236}">
                <a16:creationId xmlns:a16="http://schemas.microsoft.com/office/drawing/2014/main" id="{B0BAB65A-C26C-43D1-88EB-B2E804DC5801}"/>
              </a:ext>
            </a:extLst>
          </p:cNvPr>
          <p:cNvPicPr>
            <a:picLocks noChangeAspect="1"/>
          </p:cNvPicPr>
          <p:nvPr/>
        </p:nvPicPr>
        <p:blipFill rotWithShape="1">
          <a:blip r:embed="rId2">
            <a:extLst>
              <a:ext uri="{28A0092B-C50C-407E-A947-70E740481C1C}">
                <a14:useLocalDpi xmlns:a14="http://schemas.microsoft.com/office/drawing/2010/main" val="0"/>
              </a:ext>
            </a:extLst>
          </a:blip>
          <a:srcRect l="901" t="21573" r="21622" b="13071"/>
          <a:stretch/>
        </p:blipFill>
        <p:spPr>
          <a:xfrm>
            <a:off x="1257300" y="2286000"/>
            <a:ext cx="6553200" cy="3429000"/>
          </a:xfrm>
          <a:prstGeom prst="rect">
            <a:avLst/>
          </a:prstGeom>
        </p:spPr>
      </p:pic>
    </p:spTree>
    <p:extLst>
      <p:ext uri="{BB962C8B-B14F-4D97-AF65-F5344CB8AC3E}">
        <p14:creationId xmlns:p14="http://schemas.microsoft.com/office/powerpoint/2010/main" val="3650253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A7ECD-A5EF-894C-865E-6A5CBEE9F891}"/>
              </a:ext>
            </a:extLst>
          </p:cNvPr>
          <p:cNvSpPr>
            <a:spLocks noGrp="1"/>
          </p:cNvSpPr>
          <p:nvPr>
            <p:ph type="title"/>
          </p:nvPr>
        </p:nvSpPr>
        <p:spPr/>
        <p:txBody>
          <a:bodyPr/>
          <a:lstStyle/>
          <a:p>
            <a:r>
              <a:rPr lang="en-US" dirty="0">
                <a:solidFill>
                  <a:srgbClr val="FF0000"/>
                </a:solidFill>
              </a:rPr>
              <a:t>Use the Print facility of </a:t>
            </a:r>
            <a:r>
              <a:rPr lang="en-US" dirty="0" err="1">
                <a:solidFill>
                  <a:srgbClr val="FF0000"/>
                </a:solidFill>
              </a:rPr>
              <a:t>Powerpoint</a:t>
            </a:r>
            <a:endParaRPr lang="en-US" dirty="0">
              <a:solidFill>
                <a:srgbClr val="FF0000"/>
              </a:solidFill>
            </a:endParaRPr>
          </a:p>
        </p:txBody>
      </p:sp>
      <p:sp>
        <p:nvSpPr>
          <p:cNvPr id="3" name="Content Placeholder 2">
            <a:extLst>
              <a:ext uri="{FF2B5EF4-FFF2-40B4-BE49-F238E27FC236}">
                <a16:creationId xmlns:a16="http://schemas.microsoft.com/office/drawing/2014/main" id="{EB81C339-C554-CA42-9837-F732536DB944}"/>
              </a:ext>
            </a:extLst>
          </p:cNvPr>
          <p:cNvSpPr>
            <a:spLocks noGrp="1"/>
          </p:cNvSpPr>
          <p:nvPr>
            <p:ph idx="1"/>
          </p:nvPr>
        </p:nvSpPr>
        <p:spPr/>
        <p:txBody>
          <a:bodyPr/>
          <a:lstStyle/>
          <a:p>
            <a:r>
              <a:rPr lang="en-US" dirty="0">
                <a:solidFill>
                  <a:schemeClr val="bg2"/>
                </a:solidFill>
              </a:rPr>
              <a:t>to put a PDF of this into your class </a:t>
            </a:r>
            <a:r>
              <a:rPr lang="en-US" dirty="0" err="1">
                <a:solidFill>
                  <a:schemeClr val="bg2"/>
                </a:solidFill>
              </a:rPr>
              <a:t>Github</a:t>
            </a:r>
            <a:r>
              <a:rPr lang="en-US" dirty="0">
                <a:solidFill>
                  <a:schemeClr val="bg2"/>
                </a:solidFill>
              </a:rPr>
              <a:t> repository</a:t>
            </a:r>
          </a:p>
          <a:p>
            <a:endParaRPr lang="en-US" dirty="0">
              <a:solidFill>
                <a:schemeClr val="bg2"/>
              </a:solidFill>
            </a:endParaRPr>
          </a:p>
          <a:p>
            <a:r>
              <a:rPr lang="en-US" dirty="0">
                <a:solidFill>
                  <a:schemeClr val="bg2"/>
                </a:solidFill>
              </a:rPr>
              <a:t>so we can look them over in class</a:t>
            </a:r>
          </a:p>
        </p:txBody>
      </p:sp>
    </p:spTree>
    <p:extLst>
      <p:ext uri="{BB962C8B-B14F-4D97-AF65-F5344CB8AC3E}">
        <p14:creationId xmlns:p14="http://schemas.microsoft.com/office/powerpoint/2010/main" val="4078677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2807F-281C-7343-89A5-0B106EF2C96A}"/>
              </a:ext>
            </a:extLst>
          </p:cNvPr>
          <p:cNvPicPr>
            <a:picLocks noChangeAspect="1"/>
          </p:cNvPicPr>
          <p:nvPr/>
        </p:nvPicPr>
        <p:blipFill rotWithShape="1">
          <a:blip r:embed="rId3"/>
          <a:srcRect t="11961"/>
          <a:stretch/>
        </p:blipFill>
        <p:spPr>
          <a:xfrm>
            <a:off x="381000" y="1235242"/>
            <a:ext cx="8229600" cy="5165558"/>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9" name="Text Box 13"/>
          <p:cNvSpPr txBox="1">
            <a:spLocks noChangeArrowheads="1"/>
          </p:cNvSpPr>
          <p:nvPr/>
        </p:nvSpPr>
        <p:spPr bwMode="auto">
          <a:xfrm>
            <a:off x="-20054"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contours of T(K): it </a:t>
            </a:r>
            <a:r>
              <a:rPr kumimoji="0" lang="en-US" sz="3200" b="1" i="0" u="sng" strike="noStrike" kern="1200" cap="none" spc="0" normalizeH="0" baseline="0" noProof="0" dirty="0">
                <a:ln>
                  <a:noFill/>
                </a:ln>
                <a:solidFill>
                  <a:srgbClr val="FF00FF"/>
                </a:solidFill>
                <a:effectLst/>
                <a:uLnTx/>
                <a:uFillTx/>
                <a:latin typeface="Times New Roman" pitchFamily="18" charset="0"/>
                <a:ea typeface="+mn-ea"/>
                <a:cs typeface="+mn-cs"/>
              </a:rPr>
              <a:t>de</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creases with height</a:t>
            </a:r>
            <a:r>
              <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rPr>
              <a:t>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strike="noStrike" kern="1200" cap="none" spc="0" normalizeH="0" baseline="0" noProof="0" dirty="0">
                <a:ln>
                  <a:noFill/>
                </a:ln>
                <a:solidFill>
                  <a:schemeClr val="bg2"/>
                </a:solidFill>
                <a:effectLst/>
                <a:uLnTx/>
                <a:uFillTx/>
                <a:latin typeface="Times New Roman" pitchFamily="18" charset="0"/>
                <a:ea typeface="+mn-ea"/>
                <a:cs typeface="+mn-cs"/>
              </a:rPr>
              <a:t>(plus the horizontal gradients due to TWB)</a:t>
            </a:r>
            <a:endParaRPr kumimoji="0" lang="en-US" sz="2400" b="0" i="0" u="none" strike="noStrike" kern="1200" cap="none" spc="0" normalizeH="0" baseline="0" noProof="0" dirty="0">
              <a:ln>
                <a:noFill/>
              </a:ln>
              <a:solidFill>
                <a:schemeClr val="bg2"/>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129009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505540"/>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9" name="TextBox 8">
            <a:extLst>
              <a:ext uri="{FF2B5EF4-FFF2-40B4-BE49-F238E27FC236}">
                <a16:creationId xmlns:a16="http://schemas.microsoft.com/office/drawing/2014/main"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2449504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4B5B3-4751-5C43-9ADE-DE3075C8A82B}"/>
              </a:ext>
            </a:extLst>
          </p:cNvPr>
          <p:cNvPicPr>
            <a:picLocks noChangeAspect="1"/>
          </p:cNvPicPr>
          <p:nvPr/>
        </p:nvPicPr>
        <p:blipFill>
          <a:blip r:embed="rId3"/>
          <a:stretch>
            <a:fillRect/>
          </a:stretch>
        </p:blipFill>
        <p:spPr>
          <a:xfrm>
            <a:off x="457200" y="1371600"/>
            <a:ext cx="7912100" cy="4978400"/>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9" name="Text Box 13"/>
          <p:cNvSpPr txBox="1">
            <a:spLocks noChangeArrowheads="1"/>
          </p:cNvSpPr>
          <p:nvPr/>
        </p:nvSpPr>
        <p:spPr bwMode="auto">
          <a:xfrm>
            <a:off x="-20054"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contours of </a:t>
            </a:r>
            <a:r>
              <a:rPr kumimoji="0" lang="en-US" sz="3200" b="1" i="0" u="sng" strike="noStrike" kern="1200" cap="none" spc="0" normalizeH="0" baseline="0" noProof="0" dirty="0">
                <a:ln>
                  <a:noFill/>
                </a:ln>
                <a:solidFill>
                  <a:srgbClr val="FF0000"/>
                </a:solidFill>
                <a:effectLst/>
                <a:uLnTx/>
                <a:uFillTx/>
                <a:latin typeface="Symbol" pitchFamily="2" charset="2"/>
              </a:rPr>
              <a:t>q(K)</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 it </a:t>
            </a:r>
            <a:r>
              <a:rPr kumimoji="0" lang="en-US" sz="3200" b="1" i="0" u="sng" strike="noStrike" kern="1200" cap="none" spc="0" normalizeH="0" baseline="0" noProof="0" dirty="0">
                <a:ln>
                  <a:noFill/>
                </a:ln>
                <a:solidFill>
                  <a:srgbClr val="FF00FF"/>
                </a:solidFill>
                <a:effectLst/>
                <a:uLnTx/>
                <a:uFillTx/>
                <a:latin typeface="Times New Roman" pitchFamily="18" charset="0"/>
                <a:ea typeface="+mn-ea"/>
                <a:cs typeface="+mn-cs"/>
              </a:rPr>
              <a:t>in</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creases with height</a:t>
            </a:r>
            <a:r>
              <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rPr>
              <a:t>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strike="noStrike" kern="1200" cap="none" spc="0" normalizeH="0" baseline="0" noProof="0" dirty="0">
                <a:ln>
                  <a:noFill/>
                </a:ln>
                <a:solidFill>
                  <a:schemeClr val="bg2"/>
                </a:solidFill>
                <a:effectLst/>
                <a:uLnTx/>
                <a:uFillTx/>
                <a:latin typeface="Times New Roman" pitchFamily="18" charset="0"/>
                <a:ea typeface="+mn-ea"/>
                <a:cs typeface="+mn-cs"/>
              </a:rPr>
              <a:t>(plus the horizontal gradients due to TWB)</a:t>
            </a:r>
            <a:endParaRPr kumimoji="0" lang="en-US" sz="2400" b="0" i="0" u="none" strike="noStrike" kern="1200" cap="none" spc="0" normalizeH="0" baseline="0" noProof="0" dirty="0">
              <a:ln>
                <a:noFill/>
              </a:ln>
              <a:solidFill>
                <a:schemeClr val="bg2"/>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id="{ABA560CB-FDFB-3B4B-AF85-4AAF78764652}"/>
              </a:ext>
            </a:extLst>
          </p:cNvPr>
          <p:cNvSpPr txBox="1">
            <a:spLocks noChangeArrowheads="1"/>
          </p:cNvSpPr>
          <p:nvPr/>
        </p:nvSpPr>
        <p:spPr bwMode="auto">
          <a:xfrm>
            <a:off x="4702792" y="4716445"/>
            <a:ext cx="3755408"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id="{69414990-221B-FA4D-8878-A2AA56EA9B6C}"/>
              </a:ext>
            </a:extLst>
          </p:cNvPr>
          <p:cNvSpPr txBox="1">
            <a:spLocks noChangeArrowheads="1"/>
          </p:cNvSpPr>
          <p:nvPr/>
        </p:nvSpPr>
        <p:spPr bwMode="auto">
          <a:xfrm>
            <a:off x="477671" y="1481923"/>
            <a:ext cx="3550693" cy="129009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id="{690D5CEB-6A6C-264F-B806-68ECAFE7F33E}"/>
              </a:ext>
            </a:extLst>
          </p:cNvPr>
          <p:cNvSpPr txBox="1">
            <a:spLocks noChangeArrowheads="1"/>
          </p:cNvSpPr>
          <p:nvPr/>
        </p:nvSpPr>
        <p:spPr bwMode="auto">
          <a:xfrm>
            <a:off x="4907507" y="1331794"/>
            <a:ext cx="3550693" cy="1505540"/>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9" name="TextBox 8">
            <a:extLst>
              <a:ext uri="{FF2B5EF4-FFF2-40B4-BE49-F238E27FC236}">
                <a16:creationId xmlns:a16="http://schemas.microsoft.com/office/drawing/2014/main"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704612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7B37-25C2-9E45-BCC3-AD28F0FC57F7}"/>
              </a:ext>
            </a:extLst>
          </p:cNvPr>
          <p:cNvSpPr>
            <a:spLocks noGrp="1"/>
          </p:cNvSpPr>
          <p:nvPr>
            <p:ph type="title"/>
          </p:nvPr>
        </p:nvSpPr>
        <p:spPr/>
        <p:txBody>
          <a:bodyPr/>
          <a:lstStyle/>
          <a:p>
            <a:r>
              <a:rPr lang="en-US" dirty="0">
                <a:solidFill>
                  <a:schemeClr val="bg2"/>
                </a:solidFill>
              </a:rPr>
              <a:t>That view emphasized </a:t>
            </a:r>
            <a:r>
              <a:rPr lang="en-US" i="1" dirty="0">
                <a:solidFill>
                  <a:srgbClr val="C00000"/>
                </a:solidFill>
              </a:rPr>
              <a:t>jet streams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id="{14374774-83FB-6748-A1DB-A2D2FC42BA0A}"/>
              </a:ext>
            </a:extLst>
          </p:cNvPr>
          <p:cNvSpPr>
            <a:spLocks noGrp="1"/>
          </p:cNvSpPr>
          <p:nvPr>
            <p:ph idx="1"/>
          </p:nvPr>
        </p:nvSpPr>
        <p:spPr/>
        <p:txBody>
          <a:bodyPr/>
          <a:lstStyle/>
          <a:p>
            <a:r>
              <a:rPr lang="en-US" dirty="0">
                <a:solidFill>
                  <a:schemeClr val="bg2"/>
                </a:solidFill>
              </a:rPr>
              <a:t>OK, suppose we want to think in those terms. </a:t>
            </a:r>
          </a:p>
          <a:p>
            <a:r>
              <a:rPr lang="en-US" dirty="0">
                <a:solidFill>
                  <a:schemeClr val="bg2"/>
                </a:solidFill>
              </a:rPr>
              <a:t>What is a jet made of? </a:t>
            </a:r>
          </a:p>
          <a:p>
            <a:pPr lvl="1"/>
            <a:r>
              <a:rPr lang="en-US" i="1" dirty="0">
                <a:solidFill>
                  <a:schemeClr val="bg2"/>
                </a:solidFill>
              </a:rPr>
              <a:t>momentum, or ½ its square KE </a:t>
            </a:r>
          </a:p>
          <a:p>
            <a:pPr lvl="2"/>
            <a:r>
              <a:rPr lang="en-US" dirty="0">
                <a:solidFill>
                  <a:schemeClr val="bg2"/>
                </a:solidFill>
              </a:rPr>
              <a:t>per unit mass</a:t>
            </a:r>
          </a:p>
          <a:p>
            <a:r>
              <a:rPr lang="en-US" dirty="0">
                <a:solidFill>
                  <a:schemeClr val="bg2"/>
                </a:solidFill>
              </a:rPr>
              <a:t>What equation governs momentum? </a:t>
            </a:r>
          </a:p>
          <a:p>
            <a:endParaRPr lang="en-US" dirty="0">
              <a:solidFill>
                <a:schemeClr val="bg2"/>
              </a:solidFill>
            </a:endParaRPr>
          </a:p>
          <a:p>
            <a:endParaRPr lang="en-US" i="1" dirty="0">
              <a:solidFill>
                <a:schemeClr val="bg2"/>
              </a:solidFill>
            </a:endParaRPr>
          </a:p>
        </p:txBody>
      </p:sp>
      <p:pic>
        <p:nvPicPr>
          <p:cNvPr id="5" name="Picture 7" descr="final">
            <a:extLst>
              <a:ext uri="{FF2B5EF4-FFF2-40B4-BE49-F238E27FC236}">
                <a16:creationId xmlns:a16="http://schemas.microsoft.com/office/drawing/2014/main" id="{711D81B4-B020-E249-A1F0-320FEC2EF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667"/>
          <a:stretch>
            <a:fillRect/>
          </a:stretch>
        </p:blipFill>
        <p:spPr bwMode="auto">
          <a:xfrm>
            <a:off x="1828800" y="52578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1156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7B37-25C2-9E45-BCC3-AD28F0FC57F7}"/>
              </a:ext>
            </a:extLst>
          </p:cNvPr>
          <p:cNvSpPr>
            <a:spLocks noGrp="1"/>
          </p:cNvSpPr>
          <p:nvPr>
            <p:ph type="title"/>
          </p:nvPr>
        </p:nvSpPr>
        <p:spPr/>
        <p:txBody>
          <a:bodyPr/>
          <a:lstStyle/>
          <a:p>
            <a:r>
              <a:rPr lang="en-US" dirty="0">
                <a:solidFill>
                  <a:schemeClr val="bg2"/>
                </a:solidFill>
              </a:rPr>
              <a:t>That view emphasized </a:t>
            </a:r>
            <a:r>
              <a:rPr lang="en-US" i="1" dirty="0">
                <a:solidFill>
                  <a:srgbClr val="C00000"/>
                </a:solidFill>
              </a:rPr>
              <a:t>jet streams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id="{14374774-83FB-6748-A1DB-A2D2FC42BA0A}"/>
              </a:ext>
            </a:extLst>
          </p:cNvPr>
          <p:cNvSpPr>
            <a:spLocks noGrp="1"/>
          </p:cNvSpPr>
          <p:nvPr>
            <p:ph idx="1"/>
          </p:nvPr>
        </p:nvSpPr>
        <p:spPr>
          <a:xfrm>
            <a:off x="457200" y="1981200"/>
            <a:ext cx="8534400" cy="4114800"/>
          </a:xfrm>
        </p:spPr>
        <p:txBody>
          <a:bodyPr/>
          <a:lstStyle/>
          <a:p>
            <a:endParaRPr lang="en-US" dirty="0">
              <a:solidFill>
                <a:schemeClr val="bg2"/>
              </a:solidFill>
            </a:endParaRPr>
          </a:p>
          <a:p>
            <a:endParaRPr lang="en-US" dirty="0">
              <a:solidFill>
                <a:schemeClr val="bg2"/>
              </a:solidFill>
            </a:endParaRPr>
          </a:p>
          <a:p>
            <a:r>
              <a:rPr lang="en-US" dirty="0">
                <a:solidFill>
                  <a:schemeClr val="bg2"/>
                </a:solidFill>
              </a:rPr>
              <a:t>To predict vector momentum </a:t>
            </a:r>
            <a:r>
              <a:rPr lang="en-US" b="1" dirty="0" err="1">
                <a:solidFill>
                  <a:schemeClr val="bg2"/>
                </a:solidFill>
              </a:rPr>
              <a:t>V</a:t>
            </a:r>
            <a:r>
              <a:rPr lang="en-US" b="1" baseline="-25000" dirty="0" err="1">
                <a:solidFill>
                  <a:schemeClr val="bg2"/>
                </a:solidFill>
              </a:rPr>
              <a:t>h</a:t>
            </a:r>
            <a:r>
              <a:rPr lang="en-US" dirty="0">
                <a:solidFill>
                  <a:schemeClr val="bg2"/>
                </a:solidFill>
              </a:rPr>
              <a:t>, need </a:t>
            </a:r>
            <a:r>
              <a:rPr lang="en-US" dirty="0">
                <a:solidFill>
                  <a:schemeClr val="bg2"/>
                </a:solidFill>
                <a:latin typeface="Symbol" pitchFamily="2" charset="2"/>
              </a:rPr>
              <a:t>F</a:t>
            </a:r>
            <a:endParaRPr lang="en-US" dirty="0">
              <a:solidFill>
                <a:schemeClr val="bg2"/>
              </a:solidFill>
            </a:endParaRPr>
          </a:p>
          <a:p>
            <a:r>
              <a:rPr lang="en-US" dirty="0">
                <a:solidFill>
                  <a:schemeClr val="bg2"/>
                </a:solidFill>
              </a:rPr>
              <a:t>But that drags thermo into our equation set</a:t>
            </a:r>
          </a:p>
          <a:p>
            <a:pPr lvl="2"/>
            <a:r>
              <a:rPr lang="en-US" dirty="0">
                <a:solidFill>
                  <a:schemeClr val="bg2"/>
                </a:solidFill>
              </a:rPr>
              <a:t>must</a:t>
            </a:r>
            <a:r>
              <a:rPr lang="en-US" i="1" dirty="0">
                <a:solidFill>
                  <a:schemeClr val="bg2"/>
                </a:solidFill>
              </a:rPr>
              <a:t> predict</a:t>
            </a:r>
            <a:r>
              <a:rPr lang="en-US" dirty="0">
                <a:solidFill>
                  <a:schemeClr val="bg2"/>
                </a:solidFill>
              </a:rPr>
              <a:t> T, not just guess its structure by TWB</a:t>
            </a:r>
          </a:p>
          <a:p>
            <a:endParaRPr lang="en-US" dirty="0">
              <a:solidFill>
                <a:schemeClr val="bg2"/>
              </a:solidFill>
            </a:endParaRPr>
          </a:p>
          <a:p>
            <a:r>
              <a:rPr lang="en-US" dirty="0">
                <a:solidFill>
                  <a:schemeClr val="bg2"/>
                </a:solidFill>
              </a:rPr>
              <a:t>We work hard to avoid that with </a:t>
            </a:r>
            <a:r>
              <a:rPr lang="en-US" i="1" dirty="0">
                <a:solidFill>
                  <a:schemeClr val="bg2"/>
                </a:solidFill>
              </a:rPr>
              <a:t>vorticity</a:t>
            </a:r>
            <a:r>
              <a:rPr lang="en-US" dirty="0">
                <a:solidFill>
                  <a:schemeClr val="bg2"/>
                </a:solidFill>
              </a:rPr>
              <a:t> </a:t>
            </a:r>
            <a:endParaRPr lang="en-US" dirty="0">
              <a:solidFill>
                <a:schemeClr val="bg2"/>
              </a:solidFill>
              <a:latin typeface="Symbol" pitchFamily="2" charset="2"/>
            </a:endParaRPr>
          </a:p>
          <a:p>
            <a:endParaRPr lang="en-US" dirty="0">
              <a:solidFill>
                <a:schemeClr val="bg2"/>
              </a:solidFill>
              <a:latin typeface="Symbol" pitchFamily="2" charset="2"/>
            </a:endParaRPr>
          </a:p>
          <a:p>
            <a:endParaRPr lang="en-US" i="1" dirty="0">
              <a:solidFill>
                <a:schemeClr val="bg2"/>
              </a:solidFill>
            </a:endParaRPr>
          </a:p>
        </p:txBody>
      </p:sp>
      <p:pic>
        <p:nvPicPr>
          <p:cNvPr id="5" name="Picture 7" descr="final">
            <a:extLst>
              <a:ext uri="{FF2B5EF4-FFF2-40B4-BE49-F238E27FC236}">
                <a16:creationId xmlns:a16="http://schemas.microsoft.com/office/drawing/2014/main" id="{24FBA10F-954E-9943-BFDB-792B58672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667"/>
          <a:stretch>
            <a:fillRect/>
          </a:stretch>
        </p:blipFill>
        <p:spPr bwMode="auto">
          <a:xfrm>
            <a:off x="2057400" y="19812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317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92387278-8F2E-9041-ADEE-945CE5A8B761}"/>
              </a:ext>
            </a:extLst>
          </p:cNvPr>
          <p:cNvSpPr>
            <a:spLocks noGrp="1" noChangeArrowheads="1"/>
          </p:cNvSpPr>
          <p:nvPr>
            <p:ph type="title"/>
          </p:nvPr>
        </p:nvSpPr>
        <p:spPr>
          <a:xfrm>
            <a:off x="228600" y="304800"/>
            <a:ext cx="8610600" cy="609600"/>
          </a:xfrm>
        </p:spPr>
        <p:txBody>
          <a:bodyPr/>
          <a:lstStyle/>
          <a:p>
            <a:pPr eaLnBrk="1" hangingPunct="1">
              <a:defRPr/>
            </a:pPr>
            <a:r>
              <a:rPr lang="en-US" sz="4000" i="1" dirty="0"/>
              <a:t>Holy grail of dynamics</a:t>
            </a:r>
            <a:r>
              <a:rPr lang="en-US" sz="4000" dirty="0"/>
              <a:t>: get div &amp; </a:t>
            </a:r>
            <a:r>
              <a:rPr lang="en-US" sz="4000" dirty="0">
                <a:latin typeface="Symbol" charset="2"/>
                <a:sym typeface="Symbol" charset="2"/>
              </a:rPr>
              <a:t></a:t>
            </a:r>
            <a:endParaRPr lang="en-US" sz="4000" b="1" dirty="0">
              <a:solidFill>
                <a:srgbClr val="FFFF00"/>
              </a:solidFill>
              <a:effectLst>
                <a:outerShdw blurRad="38100" dist="38100" dir="2700000" algn="tl">
                  <a:srgbClr val="DDDDDD"/>
                </a:outerShdw>
              </a:effectLst>
              <a:latin typeface="Times" charset="0"/>
            </a:endParaRPr>
          </a:p>
        </p:txBody>
      </p:sp>
      <p:pic>
        <p:nvPicPr>
          <p:cNvPr id="40963" name="Picture 7" descr="final">
            <a:extLst>
              <a:ext uri="{FF2B5EF4-FFF2-40B4-BE49-F238E27FC236}">
                <a16:creationId xmlns:a16="http://schemas.microsoft.com/office/drawing/2014/main" id="{2B8C7FCF-3352-3444-BDFC-8BB276564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6667"/>
          <a:stretch>
            <a:fillRect/>
          </a:stretch>
        </p:blipFill>
        <p:spPr bwMode="auto">
          <a:xfrm>
            <a:off x="2057400" y="9906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a:extLst>
              <a:ext uri="{FF2B5EF4-FFF2-40B4-BE49-F238E27FC236}">
                <a16:creationId xmlns:a16="http://schemas.microsoft.com/office/drawing/2014/main" id="{9C96A9BE-FCEA-084C-8EA8-4358D6C5532D}"/>
              </a:ext>
            </a:extLst>
          </p:cNvPr>
          <p:cNvSpPr txBox="1">
            <a:spLocks noChangeArrowheads="1"/>
          </p:cNvSpPr>
          <p:nvPr/>
        </p:nvSpPr>
        <p:spPr bwMode="auto">
          <a:xfrm>
            <a:off x="533400" y="2133600"/>
            <a:ext cx="8077200" cy="1160463"/>
          </a:xfrm>
          <a:prstGeom prst="rect">
            <a:avLst/>
          </a:prstGeom>
          <a:no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2800" b="0" i="0" u="sng" strike="noStrike" kern="1200" cap="none" spc="0" normalizeH="0" baseline="0" noProof="0" dirty="0" err="1">
                <a:ln>
                  <a:noFill/>
                </a:ln>
                <a:solidFill>
                  <a:srgbClr val="FF3300"/>
                </a:solidFill>
                <a:effectLst>
                  <a:outerShdw blurRad="38100" dist="38100" dir="2700000" algn="tl">
                    <a:srgbClr val="DDDDDD"/>
                  </a:outerShdw>
                </a:effectLst>
                <a:uLnTx/>
                <a:uFillTx/>
                <a:latin typeface="Times" charset="0"/>
                <a:ea typeface="ＭＳ Ｐゴシック" pitchFamily="-84" charset="-128"/>
              </a:rPr>
              <a:t>Gotta</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Times" charset="0"/>
                <a:ea typeface="ＭＳ Ｐゴシック" pitchFamily="-84" charset="-128"/>
              </a:rPr>
              <a:t> avoid dragging thermo into this via </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Symbol" charset="2"/>
                <a:ea typeface="ＭＳ Ｐゴシック" pitchFamily="-84" charset="-128"/>
                <a:sym typeface="Symbol" charset="2"/>
              </a:rPr>
              <a:t></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Get rid of</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Symbol" charset="2"/>
                <a:ea typeface="ＭＳ Ｐゴシック" pitchFamily="-84" charset="-128"/>
                <a:sym typeface="Symbol" charset="2"/>
              </a:rPr>
              <a:t></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at </a:t>
            </a:r>
            <a:r>
              <a:rPr kumimoji="0" lang="en-US" sz="2800" b="0" i="0" u="sng"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any cost</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 </a:t>
            </a:r>
            <a:r>
              <a:rPr kumimoji="0" lang="en-US" sz="2800" b="1"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Curl to the rescue!</a:t>
            </a:r>
          </a:p>
        </p:txBody>
      </p:sp>
      <p:pic>
        <p:nvPicPr>
          <p:cNvPr id="8211" name="Picture 19" descr="final">
            <a:extLst>
              <a:ext uri="{FF2B5EF4-FFF2-40B4-BE49-F238E27FC236}">
                <a16:creationId xmlns:a16="http://schemas.microsoft.com/office/drawing/2014/main" id="{5ADED4DB-0A5C-C246-9B50-8AED4D3A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429000"/>
            <a:ext cx="80264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2" name="AutoShape 20">
            <a:extLst>
              <a:ext uri="{FF2B5EF4-FFF2-40B4-BE49-F238E27FC236}">
                <a16:creationId xmlns:a16="http://schemas.microsoft.com/office/drawing/2014/main" id="{127606E3-8F92-664A-A48F-EB482192077C}"/>
              </a:ext>
            </a:extLst>
          </p:cNvPr>
          <p:cNvSpPr>
            <a:spLocks noChangeArrowheads="1"/>
          </p:cNvSpPr>
          <p:nvPr/>
        </p:nvSpPr>
        <p:spPr bwMode="auto">
          <a:xfrm>
            <a:off x="6705600" y="3352800"/>
            <a:ext cx="1219200" cy="1143000"/>
          </a:xfrm>
          <a:custGeom>
            <a:avLst/>
            <a:gdLst>
              <a:gd name="T0" fmla="*/ 1942170529 w 21600"/>
              <a:gd name="T1" fmla="*/ 0 h 21600"/>
              <a:gd name="T2" fmla="*/ 568804891 w 21600"/>
              <a:gd name="T3" fmla="*/ 468679054 h 21600"/>
              <a:gd name="T4" fmla="*/ 0 w 21600"/>
              <a:gd name="T5" fmla="*/ 1600299219 h 21600"/>
              <a:gd name="T6" fmla="*/ 568804891 w 21600"/>
              <a:gd name="T7" fmla="*/ 2147483647 h 21600"/>
              <a:gd name="T8" fmla="*/ 1942170529 w 21600"/>
              <a:gd name="T9" fmla="*/ 2147483647 h 21600"/>
              <a:gd name="T10" fmla="*/ 2147483647 w 21600"/>
              <a:gd name="T11" fmla="*/ 2147483647 h 21600"/>
              <a:gd name="T12" fmla="*/ 2147483647 w 21600"/>
              <a:gd name="T13" fmla="*/ 1600299219 h 21600"/>
              <a:gd name="T14" fmla="*/ 2147483647 w 21600"/>
              <a:gd name="T15" fmla="*/ 46867905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699" y="9117"/>
                  <a:pt x="2699"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chemeClr val="tx1"/>
            </a:solidFill>
            <a:miter lim="800000"/>
            <a:headEnd/>
            <a:tailEnd/>
          </a:ln>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213" name="Text Box 21">
            <a:extLst>
              <a:ext uri="{FF2B5EF4-FFF2-40B4-BE49-F238E27FC236}">
                <a16:creationId xmlns:a16="http://schemas.microsoft.com/office/drawing/2014/main" id="{1FD799E5-AAAC-0348-8A94-C86642F1D934}"/>
              </a:ext>
            </a:extLst>
          </p:cNvPr>
          <p:cNvSpPr txBox="1">
            <a:spLocks noChangeArrowheads="1"/>
          </p:cNvSpPr>
          <p:nvPr/>
        </p:nvSpPr>
        <p:spPr bwMode="auto">
          <a:xfrm>
            <a:off x="6324600" y="44196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rPr>
              <a:t>Ker-CHING!</a:t>
            </a:r>
          </a:p>
        </p:txBody>
      </p:sp>
      <p:sp>
        <p:nvSpPr>
          <p:cNvPr id="8214" name="Text Box 22">
            <a:extLst>
              <a:ext uri="{FF2B5EF4-FFF2-40B4-BE49-F238E27FC236}">
                <a16:creationId xmlns:a16="http://schemas.microsoft.com/office/drawing/2014/main" id="{65A9A985-CD88-AB4F-8787-2C6C936D1468}"/>
              </a:ext>
            </a:extLst>
          </p:cNvPr>
          <p:cNvSpPr txBox="1">
            <a:spLocks noChangeArrowheads="1"/>
          </p:cNvSpPr>
          <p:nvPr/>
        </p:nvSpPr>
        <p:spPr bwMode="auto">
          <a:xfrm>
            <a:off x="762000" y="4953000"/>
            <a:ext cx="7620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Braggadocio" pitchFamily="82" charset="77"/>
                <a:ea typeface="ＭＳ Ｐゴシック" panose="020B0600070205080204" pitchFamily="34" charset="-128"/>
              </a:rPr>
              <a:t>We are Masters of the Universe with our sexy vector identities! </a:t>
            </a:r>
          </a:p>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Braggadocio" pitchFamily="82" charset="77"/>
                <a:ea typeface="ＭＳ Ｐゴシック" panose="020B0600070205080204" pitchFamily="34" charset="-128"/>
              </a:rPr>
              <a:t>The grail is in the bag!</a:t>
            </a:r>
          </a:p>
        </p:txBody>
      </p:sp>
    </p:spTree>
    <p:extLst>
      <p:ext uri="{BB962C8B-B14F-4D97-AF65-F5344CB8AC3E}">
        <p14:creationId xmlns:p14="http://schemas.microsoft.com/office/powerpoint/2010/main" val="313436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1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1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3" grpId="0" build="p" autoUpdateAnimBg="0"/>
      <p:bldP spid="8214"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3BD47FCD-E2F9-4148-AE5B-BDA1BD64C8BC}"/>
              </a:ext>
            </a:extLst>
          </p:cNvPr>
          <p:cNvSpPr>
            <a:spLocks noGrp="1" noChangeArrowheads="1"/>
          </p:cNvSpPr>
          <p:nvPr>
            <p:ph type="title"/>
          </p:nvPr>
        </p:nvSpPr>
        <p:spPr>
          <a:xfrm>
            <a:off x="609600" y="76200"/>
            <a:ext cx="7772400" cy="762000"/>
          </a:xfrm>
        </p:spPr>
        <p:txBody>
          <a:bodyPr/>
          <a:lstStyle/>
          <a:p>
            <a:pPr eaLnBrk="1" hangingPunct="1"/>
            <a:r>
              <a:rPr lang="en-US" altLang="en-US" sz="3200">
                <a:solidFill>
                  <a:srgbClr val="FF0000"/>
                </a:solidFill>
              </a:rPr>
              <a:t>Heh heh ... did I say "any cost"... ? gulp</a:t>
            </a:r>
          </a:p>
        </p:txBody>
      </p:sp>
      <p:pic>
        <p:nvPicPr>
          <p:cNvPr id="41987" name="Picture 4">
            <a:extLst>
              <a:ext uri="{FF2B5EF4-FFF2-40B4-BE49-F238E27FC236}">
                <a16:creationId xmlns:a16="http://schemas.microsoft.com/office/drawing/2014/main" id="{F7CF751C-60E0-1444-8B17-FD20074C4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0250"/>
            <a:ext cx="914400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a:extLst>
              <a:ext uri="{FF2B5EF4-FFF2-40B4-BE49-F238E27FC236}">
                <a16:creationId xmlns:a16="http://schemas.microsoft.com/office/drawing/2014/main" id="{2F2EC1FC-848F-1443-9B62-FD382BC23268}"/>
              </a:ext>
            </a:extLst>
          </p:cNvPr>
          <p:cNvSpPr>
            <a:spLocks noChangeArrowheads="1"/>
          </p:cNvSpPr>
          <p:nvPr/>
        </p:nvSpPr>
        <p:spPr bwMode="auto">
          <a:xfrm>
            <a:off x="2057400" y="5562600"/>
            <a:ext cx="914400" cy="7620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294" name="Text Box 6">
            <a:extLst>
              <a:ext uri="{FF2B5EF4-FFF2-40B4-BE49-F238E27FC236}">
                <a16:creationId xmlns:a16="http://schemas.microsoft.com/office/drawing/2014/main" id="{7D078D07-848E-0848-A922-8AAA609E326B}"/>
              </a:ext>
            </a:extLst>
          </p:cNvPr>
          <p:cNvSpPr txBox="1">
            <a:spLocks noChangeArrowheads="1"/>
          </p:cNvSpPr>
          <p:nvPr/>
        </p:nvSpPr>
        <p:spPr bwMode="auto">
          <a:xfrm>
            <a:off x="76200" y="64008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rPr>
              <a:t>Wait a sec, what's this??</a:t>
            </a: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endParaRPr>
          </a:p>
        </p:txBody>
      </p:sp>
      <p:sp>
        <p:nvSpPr>
          <p:cNvPr id="12296" name="Text Box 8">
            <a:extLst>
              <a:ext uri="{FF2B5EF4-FFF2-40B4-BE49-F238E27FC236}">
                <a16:creationId xmlns:a16="http://schemas.microsoft.com/office/drawing/2014/main" id="{15197CB7-CB89-BF4F-B5AC-D166B98EDA59}"/>
              </a:ext>
            </a:extLst>
          </p:cNvPr>
          <p:cNvSpPr>
            <a:spLocks noGrp="1" noChangeArrowheads="1"/>
          </p:cNvSpPr>
          <p:nvPr>
            <p:ph type="body" idx="1"/>
          </p:nvPr>
        </p:nvSpPr>
        <p:spPr>
          <a:xfrm>
            <a:off x="3429000" y="6172200"/>
            <a:ext cx="5181600" cy="533400"/>
          </a:xfrm>
        </p:spPr>
        <p:txBody>
          <a:bodyPr/>
          <a:lstStyle/>
          <a:p>
            <a:pPr>
              <a:spcBef>
                <a:spcPct val="50000"/>
              </a:spcBef>
              <a:buFontTx/>
              <a:buNone/>
            </a:pPr>
            <a:r>
              <a:rPr lang="en-US" altLang="en-US" sz="2400" dirty="0">
                <a:solidFill>
                  <a:srgbClr val="0000FF"/>
                </a:solidFill>
              </a:rPr>
              <a:t> </a:t>
            </a:r>
            <a:r>
              <a:rPr lang="en-US" altLang="en-US" sz="1800" dirty="0">
                <a:solidFill>
                  <a:srgbClr val="FF0000"/>
                </a:solidFill>
              </a:rPr>
              <a:t>Can we scrape back some of these cobwebs?</a:t>
            </a:r>
            <a:endParaRPr lang="en-US" altLang="en-US" sz="2400" dirty="0"/>
          </a:p>
        </p:txBody>
      </p:sp>
    </p:spTree>
    <p:extLst>
      <p:ext uri="{BB962C8B-B14F-4D97-AF65-F5344CB8AC3E}">
        <p14:creationId xmlns:p14="http://schemas.microsoft.com/office/powerpoint/2010/main" val="3808755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P spid="12294" grpId="0" build="p" autoUpdateAnimBg="0"/>
      <p:bldP spid="12296" grpId="0" build="p"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4271</TotalTime>
  <Words>1493</Words>
  <Application>Microsoft Office PowerPoint</Application>
  <PresentationFormat>On-screen Show (4:3)</PresentationFormat>
  <Paragraphs>248</Paragraphs>
  <Slides>38</Slides>
  <Notes>11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38</vt:i4>
      </vt:variant>
    </vt:vector>
  </HeadingPairs>
  <TitlesOfParts>
    <vt:vector size="48" baseType="lpstr">
      <vt:lpstr>Academy Engraved LET Plain</vt:lpstr>
      <vt:lpstr>Arial</vt:lpstr>
      <vt:lpstr>Braggadocio</vt:lpstr>
      <vt:lpstr>Calibri</vt:lpstr>
      <vt:lpstr>Symbol</vt:lpstr>
      <vt:lpstr>Times</vt:lpstr>
      <vt:lpstr>Times New Roman</vt:lpstr>
      <vt:lpstr>Office Theme</vt:lpstr>
      <vt:lpstr>Contemporary</vt:lpstr>
      <vt:lpstr>1_Blank Presentation</vt:lpstr>
      <vt:lpstr>Warm-core vs. cool-core vortices Combining the prior concepts of:  thermal wind and vorticity  Background first, then  Assignment: slides 22-38</vt:lpstr>
      <vt:lpstr>The big idea of it</vt:lpstr>
      <vt:lpstr>PowerPoint Presentation</vt:lpstr>
      <vt:lpstr>PowerPoint Presentation</vt:lpstr>
      <vt:lpstr>PowerPoint Presentation</vt:lpstr>
      <vt:lpstr>That view emphasized jet streams as the unit of flow</vt:lpstr>
      <vt:lpstr>That view emphasized jet streams as the unit of flow</vt:lpstr>
      <vt:lpstr>Holy grail of dynamics: get div &amp; </vt:lpstr>
      <vt:lpstr>Heh heh ... did I say "any cost"... ? gulp</vt:lpstr>
      <vt:lpstr>This view emphasizes vortices as the unit of flow</vt:lpstr>
      <vt:lpstr>So what’s the TWB structure of a vortex? </vt:lpstr>
      <vt:lpstr>PowerPoint Presentation</vt:lpstr>
      <vt:lpstr>PowerPoint Presentation</vt:lpstr>
      <vt:lpstr>PowerPoint Presentation</vt:lpstr>
      <vt:lpstr>PowerPoint Presentation</vt:lpstr>
      <vt:lpstr>PowerPoint Presentation</vt:lpstr>
      <vt:lpstr>PowerPoint Presentation</vt:lpstr>
      <vt:lpstr>Generalization: PV</vt:lpstr>
      <vt:lpstr>Balanced anticyclones exist too...</vt:lpstr>
      <vt:lpstr>Vorticity (or PV) blobs</vt:lpstr>
      <vt:lpstr>Since our main weather concern is in the lower troposphere (where water is),</vt:lpstr>
      <vt:lpstr>IDV lab assignment -- part 1</vt:lpstr>
      <vt:lpstr>IDV lab assignment -- part 1</vt:lpstr>
      <vt:lpstr>A warm core anticyclone</vt:lpstr>
      <vt:lpstr>A warm core cyclone</vt:lpstr>
      <vt:lpstr>A cool core anticyclone</vt:lpstr>
      <vt:lpstr>Isentropic surfaces</vt:lpstr>
      <vt:lpstr>IDV Lab assignment part 2</vt:lpstr>
      <vt:lpstr>Mean slope of the 310K isosurface The mean slope appears to increase with latitude, probably related to the decrease in mean temperature with latitude. </vt:lpstr>
      <vt:lpstr>A depression in the 310K surface There is a very prominent depression evident over the desert southwest of the United States during the daytime. This is likely the result of diabatic daytime heating, with the surface likely approaching 310K in temperature. </vt:lpstr>
      <vt:lpstr>A peak on the 310K isosurface This peak is located below a cold-core cyclone over the northern United States. This is evident by the co-location of the raised surface below a positive vorticity blob (shown on left), and in the raised 310K isentropes in the cross-section through said cyclone (shown to right). </vt:lpstr>
      <vt:lpstr>Mean slope of the 330K isosurface Like 310K surface, increases with increasing latitude. This is again likely related to average temperature decrease with latitude present in the mid-troposphere. </vt:lpstr>
      <vt:lpstr>A depression in the 330K surface In this case, the depression in the 330K isosurface appears associated with an upper-level anti-cyclone, known as a warm-core anticyclone. This is also evidence in cross sections, where the 330K isosurface is pushed downward below said anticyclone. </vt:lpstr>
      <vt:lpstr>A peak on the 330K isosurface This peak, captured over the southern United States, appears co-located with an area of cyclonic vorticity above it. This feature is also clled a cold-core cyclone. Notice the raised 330K surface in cross-sections, similar to what was seen before with the 310K surface.</vt:lpstr>
      <vt:lpstr>Mean slope of the 360K isosurface Unlike the 310K and 330K surfaces, this actually decrease with increasing latitude. This is likely because this surface is found somewhere near the tropopause/start of the stratosphere. As the tropopause tends to decrease in height at high latitudes, so will the 360K surface. </vt:lpstr>
      <vt:lpstr>A depression in the 360K surface This depression occurs over an area of cyclonic vorticity in the upper atmosphere. The depression in this surface is thus associated with the area of relatively warmer air found above cyclonic vortices in the atmosphere. This is further visualized with a cross-section of RV and theta through said feature. This phenomenon is often referred to as a “stratospheric intrusion”. </vt:lpstr>
      <vt:lpstr>A peak on the 360K isosurface In contrast to the depression, a peak in the 360K surface is instead associated with an upper-tropospheric anticyclone. This is related to the relatively cold air that must be in place direction above said anticyclone – and is easily pictured using the included cross section. </vt:lpstr>
      <vt:lpstr>Use the Print facility of Powerpoint</vt:lpstr>
    </vt:vector>
  </TitlesOfParts>
  <Manager/>
  <Company>Univ of Miami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 and warm and cool core vortex structure</dc:title>
  <dc:subject/>
  <dc:creator>Brian Mapes</dc:creator>
  <cp:keywords/>
  <dc:description/>
  <cp:lastModifiedBy>Quinton Lawton</cp:lastModifiedBy>
  <cp:revision>157</cp:revision>
  <dcterms:created xsi:type="dcterms:W3CDTF">2017-03-09T19:32:50Z</dcterms:created>
  <dcterms:modified xsi:type="dcterms:W3CDTF">2019-10-09T01:37:16Z</dcterms:modified>
  <cp:category/>
</cp:coreProperties>
</file>